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Lst>
  <p:notesMasterIdLst>
    <p:notesMasterId r:id="rId131"/>
  </p:notesMasterIdLst>
  <p:sldIdLst>
    <p:sldId id="256" r:id="rId4"/>
    <p:sldId id="322" r:id="rId5"/>
    <p:sldId id="303" r:id="rId6"/>
    <p:sldId id="369" r:id="rId7"/>
    <p:sldId id="258" r:id="rId8"/>
    <p:sldId id="453" r:id="rId9"/>
    <p:sldId id="520" r:id="rId10"/>
    <p:sldId id="454" r:id="rId11"/>
    <p:sldId id="305" r:id="rId12"/>
    <p:sldId id="457" r:id="rId13"/>
    <p:sldId id="383" r:id="rId14"/>
    <p:sldId id="449" r:id="rId15"/>
    <p:sldId id="307" r:id="rId16"/>
    <p:sldId id="430" r:id="rId17"/>
    <p:sldId id="309" r:id="rId18"/>
    <p:sldId id="431" r:id="rId19"/>
    <p:sldId id="452" r:id="rId20"/>
    <p:sldId id="440" r:id="rId21"/>
    <p:sldId id="385" r:id="rId22"/>
    <p:sldId id="561" r:id="rId23"/>
    <p:sldId id="521" r:id="rId24"/>
    <p:sldId id="417" r:id="rId25"/>
    <p:sldId id="573" r:id="rId26"/>
    <p:sldId id="365" r:id="rId27"/>
    <p:sldId id="320" r:id="rId28"/>
    <p:sldId id="308" r:id="rId29"/>
    <p:sldId id="450" r:id="rId30"/>
    <p:sldId id="370" r:id="rId31"/>
    <p:sldId id="405" r:id="rId32"/>
    <p:sldId id="395" r:id="rId33"/>
    <p:sldId id="424" r:id="rId34"/>
    <p:sldId id="371" r:id="rId35"/>
    <p:sldId id="451" r:id="rId36"/>
    <p:sldId id="474" r:id="rId37"/>
    <p:sldId id="407" r:id="rId38"/>
    <p:sldId id="411" r:id="rId39"/>
    <p:sldId id="396" r:id="rId40"/>
    <p:sldId id="420" r:id="rId41"/>
    <p:sldId id="355" r:id="rId42"/>
    <p:sldId id="266" r:id="rId43"/>
    <p:sldId id="261" r:id="rId44"/>
    <p:sldId id="257" r:id="rId45"/>
    <p:sldId id="267" r:id="rId46"/>
    <p:sldId id="269" r:id="rId47"/>
    <p:sldId id="523" r:id="rId48"/>
    <p:sldId id="270" r:id="rId49"/>
    <p:sldId id="271" r:id="rId50"/>
    <p:sldId id="268" r:id="rId51"/>
    <p:sldId id="260" r:id="rId52"/>
    <p:sldId id="262" r:id="rId53"/>
    <p:sldId id="263" r:id="rId54"/>
    <p:sldId id="264" r:id="rId55"/>
    <p:sldId id="434" r:id="rId56"/>
    <p:sldId id="459" r:id="rId57"/>
    <p:sldId id="475" r:id="rId58"/>
    <p:sldId id="408" r:id="rId59"/>
    <p:sldId id="412" r:id="rId60"/>
    <p:sldId id="397" r:id="rId61"/>
    <p:sldId id="421" r:id="rId62"/>
    <p:sldId id="401" r:id="rId63"/>
    <p:sldId id="550" r:id="rId64"/>
    <p:sldId id="551" r:id="rId65"/>
    <p:sldId id="552" r:id="rId66"/>
    <p:sldId id="273" r:id="rId67"/>
    <p:sldId id="274" r:id="rId68"/>
    <p:sldId id="259" r:id="rId69"/>
    <p:sldId id="553" r:id="rId70"/>
    <p:sldId id="265" r:id="rId71"/>
    <p:sldId id="554" r:id="rId72"/>
    <p:sldId id="555" r:id="rId73"/>
    <p:sldId id="556" r:id="rId74"/>
    <p:sldId id="557" r:id="rId75"/>
    <p:sldId id="558" r:id="rId76"/>
    <p:sldId id="559" r:id="rId77"/>
    <p:sldId id="560" r:id="rId78"/>
    <p:sldId id="272" r:id="rId79"/>
    <p:sldId id="435" r:id="rId80"/>
    <p:sldId id="426" r:id="rId81"/>
    <p:sldId id="476" r:id="rId82"/>
    <p:sldId id="409" r:id="rId83"/>
    <p:sldId id="413" r:id="rId84"/>
    <p:sldId id="398" r:id="rId85"/>
    <p:sldId id="422" r:id="rId86"/>
    <p:sldId id="402" r:id="rId87"/>
    <p:sldId id="536" r:id="rId88"/>
    <p:sldId id="537" r:id="rId89"/>
    <p:sldId id="538" r:id="rId90"/>
    <p:sldId id="539" r:id="rId91"/>
    <p:sldId id="540" r:id="rId92"/>
    <p:sldId id="541" r:id="rId93"/>
    <p:sldId id="542" r:id="rId94"/>
    <p:sldId id="543" r:id="rId95"/>
    <p:sldId id="544" r:id="rId96"/>
    <p:sldId id="545" r:id="rId97"/>
    <p:sldId id="546" r:id="rId98"/>
    <p:sldId id="547" r:id="rId99"/>
    <p:sldId id="548" r:id="rId100"/>
    <p:sldId id="549" r:id="rId101"/>
    <p:sldId id="429" r:id="rId102"/>
    <p:sldId id="505" r:id="rId103"/>
    <p:sldId id="339" r:id="rId104"/>
    <p:sldId id="507" r:id="rId105"/>
    <p:sldId id="508" r:id="rId106"/>
    <p:sldId id="522" r:id="rId107"/>
    <p:sldId id="441" r:id="rId108"/>
    <p:sldId id="562" r:id="rId109"/>
    <p:sldId id="563" r:id="rId110"/>
    <p:sldId id="393" r:id="rId111"/>
    <p:sldId id="448" r:id="rId112"/>
    <p:sldId id="329" r:id="rId113"/>
    <p:sldId id="394" r:id="rId114"/>
    <p:sldId id="510" r:id="rId115"/>
    <p:sldId id="565" r:id="rId116"/>
    <p:sldId id="564" r:id="rId117"/>
    <p:sldId id="566" r:id="rId118"/>
    <p:sldId id="567" r:id="rId119"/>
    <p:sldId id="571" r:id="rId120"/>
    <p:sldId id="338" r:id="rId121"/>
    <p:sldId id="569" r:id="rId122"/>
    <p:sldId id="572" r:id="rId123"/>
    <p:sldId id="514" r:id="rId124"/>
    <p:sldId id="515" r:id="rId125"/>
    <p:sldId id="570" r:id="rId126"/>
    <p:sldId id="518" r:id="rId127"/>
    <p:sldId id="364" r:id="rId128"/>
    <p:sldId id="427" r:id="rId129"/>
    <p:sldId id="568" r:id="rId130"/>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1824" userDrawn="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 Berger" initials="CB" lastIdx="1" clrIdx="0">
    <p:extLst/>
  </p:cmAuthor>
  <p:cmAuthor id="2" name="Catalina Berger" initials="CB"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D1C0D"/>
    <a:srgbClr val="F79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662" autoAdjust="0"/>
    <p:restoredTop sz="94291" autoAdjust="0"/>
  </p:normalViewPr>
  <p:slideViewPr>
    <p:cSldViewPr>
      <p:cViewPr varScale="1">
        <p:scale>
          <a:sx n="76" d="100"/>
          <a:sy n="76" d="100"/>
        </p:scale>
        <p:origin x="-108" y="-186"/>
      </p:cViewPr>
      <p:guideLst>
        <p:guide orient="horz" pos="1824"/>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presProps" Target="presProp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slide" Target="slides/slide115.xml"/><Relationship Id="rId126" Type="http://schemas.openxmlformats.org/officeDocument/2006/relationships/slide" Target="slides/slide123.xml"/><Relationship Id="rId13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slide" Target="slides/slide121.xml"/><Relationship Id="rId129" Type="http://schemas.openxmlformats.org/officeDocument/2006/relationships/slide" Target="slides/slide12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3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slide" Target="slides/slide127.xml"/><Relationship Id="rId13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notesMaster" Target="notesMasters/notesMaster1.xml"/><Relationship Id="rId136"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3BFBCE-3448-408B-B741-5C09ADD7F9B2}" type="doc">
      <dgm:prSet loTypeId="urn:microsoft.com/office/officeart/2005/8/layout/cycle8" loCatId="cycle" qsTypeId="urn:microsoft.com/office/officeart/2005/8/quickstyle/simple1" qsCatId="simple" csTypeId="urn:microsoft.com/office/officeart/2005/8/colors/accent1_2" csCatId="accent1" phldr="1"/>
      <dgm:spPr/>
    </dgm:pt>
    <dgm:pt modelId="{D0DCEC50-B2BD-4061-977B-BF03A83F7315}">
      <dgm:prSet phldrT="[Text]"/>
      <dgm:spPr/>
      <dgm:t>
        <a:bodyPr/>
        <a:lstStyle/>
        <a:p>
          <a:r>
            <a:rPr lang="de-DE" dirty="0" err="1"/>
            <a:t>Resilience</a:t>
          </a:r>
          <a:endParaRPr lang="de-DE" dirty="0"/>
        </a:p>
      </dgm:t>
    </dgm:pt>
    <dgm:pt modelId="{33462544-2AEC-4313-B330-EBDFC46FD226}" type="parTrans" cxnId="{EAC7FF21-80C6-4CFF-B175-8524E19EE181}">
      <dgm:prSet/>
      <dgm:spPr/>
      <dgm:t>
        <a:bodyPr/>
        <a:lstStyle/>
        <a:p>
          <a:endParaRPr lang="de-DE"/>
        </a:p>
      </dgm:t>
    </dgm:pt>
    <dgm:pt modelId="{135D055C-89D1-4108-AC8D-BD3A6C3D5703}" type="sibTrans" cxnId="{EAC7FF21-80C6-4CFF-B175-8524E19EE181}">
      <dgm:prSet/>
      <dgm:spPr/>
      <dgm:t>
        <a:bodyPr/>
        <a:lstStyle/>
        <a:p>
          <a:endParaRPr lang="de-DE"/>
        </a:p>
      </dgm:t>
    </dgm:pt>
    <dgm:pt modelId="{65BDF752-D602-4BBD-BD6A-833611AC0E1D}">
      <dgm:prSet phldrT="[Text]"/>
      <dgm:spPr/>
      <dgm:t>
        <a:bodyPr/>
        <a:lstStyle/>
        <a:p>
          <a:r>
            <a:rPr lang="de-DE" dirty="0"/>
            <a:t>Mitigation</a:t>
          </a:r>
        </a:p>
      </dgm:t>
    </dgm:pt>
    <dgm:pt modelId="{86441E02-AB2A-44AA-AA73-E0537BE09C9E}" type="parTrans" cxnId="{0CD898EB-E72A-40FF-95AC-8109B274E690}">
      <dgm:prSet/>
      <dgm:spPr/>
      <dgm:t>
        <a:bodyPr/>
        <a:lstStyle/>
        <a:p>
          <a:endParaRPr lang="de-DE"/>
        </a:p>
      </dgm:t>
    </dgm:pt>
    <dgm:pt modelId="{BF592595-E7F7-4D1F-BAD1-CC575B5C1261}" type="sibTrans" cxnId="{0CD898EB-E72A-40FF-95AC-8109B274E690}">
      <dgm:prSet/>
      <dgm:spPr/>
      <dgm:t>
        <a:bodyPr/>
        <a:lstStyle/>
        <a:p>
          <a:endParaRPr lang="de-DE"/>
        </a:p>
      </dgm:t>
    </dgm:pt>
    <dgm:pt modelId="{9A785039-2D03-4042-9509-4C0AC04D8146}">
      <dgm:prSet phldrT="[Text]"/>
      <dgm:spPr/>
      <dgm:t>
        <a:bodyPr/>
        <a:lstStyle/>
        <a:p>
          <a:r>
            <a:rPr lang="de-DE" dirty="0" err="1"/>
            <a:t>Productive</a:t>
          </a:r>
          <a:endParaRPr lang="de-DE" dirty="0"/>
        </a:p>
      </dgm:t>
    </dgm:pt>
    <dgm:pt modelId="{E6D22DA6-AB72-4CD2-94D3-2CE0D69C34BD}" type="parTrans" cxnId="{23EDF53A-836C-4CA0-8B90-CF4607136AF9}">
      <dgm:prSet/>
      <dgm:spPr/>
      <dgm:t>
        <a:bodyPr/>
        <a:lstStyle/>
        <a:p>
          <a:endParaRPr lang="de-DE"/>
        </a:p>
      </dgm:t>
    </dgm:pt>
    <dgm:pt modelId="{57F6C54A-B354-4F68-AECB-AC7F18CF8D29}" type="sibTrans" cxnId="{23EDF53A-836C-4CA0-8B90-CF4607136AF9}">
      <dgm:prSet/>
      <dgm:spPr/>
      <dgm:t>
        <a:bodyPr/>
        <a:lstStyle/>
        <a:p>
          <a:endParaRPr lang="de-DE"/>
        </a:p>
      </dgm:t>
    </dgm:pt>
    <dgm:pt modelId="{CDD1E073-6993-4603-A4FA-D1B601115758}" type="pres">
      <dgm:prSet presAssocID="{3B3BFBCE-3448-408B-B741-5C09ADD7F9B2}" presName="compositeShape" presStyleCnt="0">
        <dgm:presLayoutVars>
          <dgm:chMax val="7"/>
          <dgm:dir/>
          <dgm:resizeHandles val="exact"/>
        </dgm:presLayoutVars>
      </dgm:prSet>
      <dgm:spPr/>
    </dgm:pt>
    <dgm:pt modelId="{10AFF813-F912-4AAA-84B7-4A7A5E31AB96}" type="pres">
      <dgm:prSet presAssocID="{3B3BFBCE-3448-408B-B741-5C09ADD7F9B2}" presName="wedge1" presStyleLbl="node1" presStyleIdx="0" presStyleCnt="3" custLinFactNeighborX="-2060" custLinFactNeighborY="-582"/>
      <dgm:spPr/>
      <dgm:t>
        <a:bodyPr/>
        <a:lstStyle/>
        <a:p>
          <a:endParaRPr lang="de-DE"/>
        </a:p>
      </dgm:t>
    </dgm:pt>
    <dgm:pt modelId="{798FFB8A-8A19-4B6C-AA23-14DF002DD5A2}" type="pres">
      <dgm:prSet presAssocID="{3B3BFBCE-3448-408B-B741-5C09ADD7F9B2}" presName="dummy1a" presStyleCnt="0"/>
      <dgm:spPr/>
    </dgm:pt>
    <dgm:pt modelId="{A4A7120A-E95B-4E57-9B14-00647DAC224E}" type="pres">
      <dgm:prSet presAssocID="{3B3BFBCE-3448-408B-B741-5C09ADD7F9B2}" presName="dummy1b" presStyleCnt="0"/>
      <dgm:spPr/>
    </dgm:pt>
    <dgm:pt modelId="{F6A8CDD9-59BD-4C43-9F58-DDA6A3477273}" type="pres">
      <dgm:prSet presAssocID="{3B3BFBCE-3448-408B-B741-5C09ADD7F9B2}" presName="wedge1Tx" presStyleLbl="node1" presStyleIdx="0" presStyleCnt="3">
        <dgm:presLayoutVars>
          <dgm:chMax val="0"/>
          <dgm:chPref val="0"/>
          <dgm:bulletEnabled val="1"/>
        </dgm:presLayoutVars>
      </dgm:prSet>
      <dgm:spPr/>
      <dgm:t>
        <a:bodyPr/>
        <a:lstStyle/>
        <a:p>
          <a:endParaRPr lang="de-DE"/>
        </a:p>
      </dgm:t>
    </dgm:pt>
    <dgm:pt modelId="{544B9EA0-9CA5-46BF-9CD1-E4DC68450371}" type="pres">
      <dgm:prSet presAssocID="{3B3BFBCE-3448-408B-B741-5C09ADD7F9B2}" presName="wedge2" presStyleLbl="node1" presStyleIdx="1" presStyleCnt="3"/>
      <dgm:spPr/>
      <dgm:t>
        <a:bodyPr/>
        <a:lstStyle/>
        <a:p>
          <a:endParaRPr lang="de-DE"/>
        </a:p>
      </dgm:t>
    </dgm:pt>
    <dgm:pt modelId="{7D9A69F3-0BCC-4B68-9CC7-18CD7B12723F}" type="pres">
      <dgm:prSet presAssocID="{3B3BFBCE-3448-408B-B741-5C09ADD7F9B2}" presName="dummy2a" presStyleCnt="0"/>
      <dgm:spPr/>
    </dgm:pt>
    <dgm:pt modelId="{913B0BC6-FD19-450A-9764-3F40E794160F}" type="pres">
      <dgm:prSet presAssocID="{3B3BFBCE-3448-408B-B741-5C09ADD7F9B2}" presName="dummy2b" presStyleCnt="0"/>
      <dgm:spPr/>
    </dgm:pt>
    <dgm:pt modelId="{0067BAFD-2C2E-4E17-8F02-078667B3BA5C}" type="pres">
      <dgm:prSet presAssocID="{3B3BFBCE-3448-408B-B741-5C09ADD7F9B2}" presName="wedge2Tx" presStyleLbl="node1" presStyleIdx="1" presStyleCnt="3">
        <dgm:presLayoutVars>
          <dgm:chMax val="0"/>
          <dgm:chPref val="0"/>
          <dgm:bulletEnabled val="1"/>
        </dgm:presLayoutVars>
      </dgm:prSet>
      <dgm:spPr/>
      <dgm:t>
        <a:bodyPr/>
        <a:lstStyle/>
        <a:p>
          <a:endParaRPr lang="de-DE"/>
        </a:p>
      </dgm:t>
    </dgm:pt>
    <dgm:pt modelId="{BBAC61C4-6133-4202-B22F-7A9C5BD44B84}" type="pres">
      <dgm:prSet presAssocID="{3B3BFBCE-3448-408B-B741-5C09ADD7F9B2}" presName="wedge3" presStyleLbl="node1" presStyleIdx="2" presStyleCnt="3"/>
      <dgm:spPr/>
      <dgm:t>
        <a:bodyPr/>
        <a:lstStyle/>
        <a:p>
          <a:endParaRPr lang="de-DE"/>
        </a:p>
      </dgm:t>
    </dgm:pt>
    <dgm:pt modelId="{533557B9-ACA1-4274-B9EA-9B907BA6BE0E}" type="pres">
      <dgm:prSet presAssocID="{3B3BFBCE-3448-408B-B741-5C09ADD7F9B2}" presName="dummy3a" presStyleCnt="0"/>
      <dgm:spPr/>
    </dgm:pt>
    <dgm:pt modelId="{71F93CF7-651B-42E9-A739-0126B5F99B6C}" type="pres">
      <dgm:prSet presAssocID="{3B3BFBCE-3448-408B-B741-5C09ADD7F9B2}" presName="dummy3b" presStyleCnt="0"/>
      <dgm:spPr/>
    </dgm:pt>
    <dgm:pt modelId="{1A94E693-3A42-4F01-97D8-A965B145AD06}" type="pres">
      <dgm:prSet presAssocID="{3B3BFBCE-3448-408B-B741-5C09ADD7F9B2}" presName="wedge3Tx" presStyleLbl="node1" presStyleIdx="2" presStyleCnt="3">
        <dgm:presLayoutVars>
          <dgm:chMax val="0"/>
          <dgm:chPref val="0"/>
          <dgm:bulletEnabled val="1"/>
        </dgm:presLayoutVars>
      </dgm:prSet>
      <dgm:spPr/>
      <dgm:t>
        <a:bodyPr/>
        <a:lstStyle/>
        <a:p>
          <a:endParaRPr lang="de-DE"/>
        </a:p>
      </dgm:t>
    </dgm:pt>
    <dgm:pt modelId="{1EF9CBC0-8E1B-4231-BF91-371A46DA9879}" type="pres">
      <dgm:prSet presAssocID="{135D055C-89D1-4108-AC8D-BD3A6C3D5703}" presName="arrowWedge1" presStyleLbl="fgSibTrans2D1" presStyleIdx="0" presStyleCnt="3"/>
      <dgm:spPr/>
    </dgm:pt>
    <dgm:pt modelId="{2A1BAC36-38F0-4A8F-8C18-C063E4C89F70}" type="pres">
      <dgm:prSet presAssocID="{BF592595-E7F7-4D1F-BAD1-CC575B5C1261}" presName="arrowWedge2" presStyleLbl="fgSibTrans2D1" presStyleIdx="1" presStyleCnt="3"/>
      <dgm:spPr/>
    </dgm:pt>
    <dgm:pt modelId="{0D891EB5-2515-4285-BF09-12680B1F2FA5}" type="pres">
      <dgm:prSet presAssocID="{57F6C54A-B354-4F68-AECB-AC7F18CF8D29}" presName="arrowWedge3" presStyleLbl="fgSibTrans2D1" presStyleIdx="2" presStyleCnt="3"/>
      <dgm:spPr/>
    </dgm:pt>
  </dgm:ptLst>
  <dgm:cxnLst>
    <dgm:cxn modelId="{6579A93E-A8EA-471E-AFAD-BD7DA01331F0}" type="presOf" srcId="{D0DCEC50-B2BD-4061-977B-BF03A83F7315}" destId="{F6A8CDD9-59BD-4C43-9F58-DDA6A3477273}" srcOrd="1" destOrd="0" presId="urn:microsoft.com/office/officeart/2005/8/layout/cycle8"/>
    <dgm:cxn modelId="{A7A8C64A-A6D0-4D45-A924-5BA78FD936FB}" type="presOf" srcId="{3B3BFBCE-3448-408B-B741-5C09ADD7F9B2}" destId="{CDD1E073-6993-4603-A4FA-D1B601115758}" srcOrd="0" destOrd="0" presId="urn:microsoft.com/office/officeart/2005/8/layout/cycle8"/>
    <dgm:cxn modelId="{27C9E1B5-8B4D-4131-9E24-BDA3E71CC73A}" type="presOf" srcId="{9A785039-2D03-4042-9509-4C0AC04D8146}" destId="{BBAC61C4-6133-4202-B22F-7A9C5BD44B84}" srcOrd="0" destOrd="0" presId="urn:microsoft.com/office/officeart/2005/8/layout/cycle8"/>
    <dgm:cxn modelId="{0CD898EB-E72A-40FF-95AC-8109B274E690}" srcId="{3B3BFBCE-3448-408B-B741-5C09ADD7F9B2}" destId="{65BDF752-D602-4BBD-BD6A-833611AC0E1D}" srcOrd="1" destOrd="0" parTransId="{86441E02-AB2A-44AA-AA73-E0537BE09C9E}" sibTransId="{BF592595-E7F7-4D1F-BAD1-CC575B5C1261}"/>
    <dgm:cxn modelId="{4B89B707-5018-45CD-932D-68DDC5D13A77}" type="presOf" srcId="{D0DCEC50-B2BD-4061-977B-BF03A83F7315}" destId="{10AFF813-F912-4AAA-84B7-4A7A5E31AB96}" srcOrd="0" destOrd="0" presId="urn:microsoft.com/office/officeart/2005/8/layout/cycle8"/>
    <dgm:cxn modelId="{23EDF53A-836C-4CA0-8B90-CF4607136AF9}" srcId="{3B3BFBCE-3448-408B-B741-5C09ADD7F9B2}" destId="{9A785039-2D03-4042-9509-4C0AC04D8146}" srcOrd="2" destOrd="0" parTransId="{E6D22DA6-AB72-4CD2-94D3-2CE0D69C34BD}" sibTransId="{57F6C54A-B354-4F68-AECB-AC7F18CF8D29}"/>
    <dgm:cxn modelId="{516FF19F-C7B1-4D6D-9B73-04D4EE4C85E2}" type="presOf" srcId="{65BDF752-D602-4BBD-BD6A-833611AC0E1D}" destId="{0067BAFD-2C2E-4E17-8F02-078667B3BA5C}" srcOrd="1" destOrd="0" presId="urn:microsoft.com/office/officeart/2005/8/layout/cycle8"/>
    <dgm:cxn modelId="{55BECD6D-518F-46D8-B916-CEB4B9B813D6}" type="presOf" srcId="{9A785039-2D03-4042-9509-4C0AC04D8146}" destId="{1A94E693-3A42-4F01-97D8-A965B145AD06}" srcOrd="1" destOrd="0" presId="urn:microsoft.com/office/officeart/2005/8/layout/cycle8"/>
    <dgm:cxn modelId="{EAC7FF21-80C6-4CFF-B175-8524E19EE181}" srcId="{3B3BFBCE-3448-408B-B741-5C09ADD7F9B2}" destId="{D0DCEC50-B2BD-4061-977B-BF03A83F7315}" srcOrd="0" destOrd="0" parTransId="{33462544-2AEC-4313-B330-EBDFC46FD226}" sibTransId="{135D055C-89D1-4108-AC8D-BD3A6C3D5703}"/>
    <dgm:cxn modelId="{2624DB26-5952-44DC-B77C-F3C03115ADEA}" type="presOf" srcId="{65BDF752-D602-4BBD-BD6A-833611AC0E1D}" destId="{544B9EA0-9CA5-46BF-9CD1-E4DC68450371}" srcOrd="0" destOrd="0" presId="urn:microsoft.com/office/officeart/2005/8/layout/cycle8"/>
    <dgm:cxn modelId="{AC141582-2BD7-4D37-9C90-0FC44D19E2F5}" type="presParOf" srcId="{CDD1E073-6993-4603-A4FA-D1B601115758}" destId="{10AFF813-F912-4AAA-84B7-4A7A5E31AB96}" srcOrd="0" destOrd="0" presId="urn:microsoft.com/office/officeart/2005/8/layout/cycle8"/>
    <dgm:cxn modelId="{7F7B4DD6-DE99-489E-8658-70D357C1960D}" type="presParOf" srcId="{CDD1E073-6993-4603-A4FA-D1B601115758}" destId="{798FFB8A-8A19-4B6C-AA23-14DF002DD5A2}" srcOrd="1" destOrd="0" presId="urn:microsoft.com/office/officeart/2005/8/layout/cycle8"/>
    <dgm:cxn modelId="{288DEFD4-0ED9-4D21-94D3-FBA060690023}" type="presParOf" srcId="{CDD1E073-6993-4603-A4FA-D1B601115758}" destId="{A4A7120A-E95B-4E57-9B14-00647DAC224E}" srcOrd="2" destOrd="0" presId="urn:microsoft.com/office/officeart/2005/8/layout/cycle8"/>
    <dgm:cxn modelId="{045459D8-9EBA-419A-A06F-9FB00311BCB4}" type="presParOf" srcId="{CDD1E073-6993-4603-A4FA-D1B601115758}" destId="{F6A8CDD9-59BD-4C43-9F58-DDA6A3477273}" srcOrd="3" destOrd="0" presId="urn:microsoft.com/office/officeart/2005/8/layout/cycle8"/>
    <dgm:cxn modelId="{C827C36F-B5FC-41A1-8634-93CEE3A272F2}" type="presParOf" srcId="{CDD1E073-6993-4603-A4FA-D1B601115758}" destId="{544B9EA0-9CA5-46BF-9CD1-E4DC68450371}" srcOrd="4" destOrd="0" presId="urn:microsoft.com/office/officeart/2005/8/layout/cycle8"/>
    <dgm:cxn modelId="{4A60788A-C4A2-4A5C-BD16-C97ED153A49B}" type="presParOf" srcId="{CDD1E073-6993-4603-A4FA-D1B601115758}" destId="{7D9A69F3-0BCC-4B68-9CC7-18CD7B12723F}" srcOrd="5" destOrd="0" presId="urn:microsoft.com/office/officeart/2005/8/layout/cycle8"/>
    <dgm:cxn modelId="{308F5DE8-1F3D-4A1C-8ABE-E7FDA97427A3}" type="presParOf" srcId="{CDD1E073-6993-4603-A4FA-D1B601115758}" destId="{913B0BC6-FD19-450A-9764-3F40E794160F}" srcOrd="6" destOrd="0" presId="urn:microsoft.com/office/officeart/2005/8/layout/cycle8"/>
    <dgm:cxn modelId="{50F942CD-A93A-4E1F-B358-4191E22F823A}" type="presParOf" srcId="{CDD1E073-6993-4603-A4FA-D1B601115758}" destId="{0067BAFD-2C2E-4E17-8F02-078667B3BA5C}" srcOrd="7" destOrd="0" presId="urn:microsoft.com/office/officeart/2005/8/layout/cycle8"/>
    <dgm:cxn modelId="{1F8F123E-C6ED-4136-BABF-0DA577DA023F}" type="presParOf" srcId="{CDD1E073-6993-4603-A4FA-D1B601115758}" destId="{BBAC61C4-6133-4202-B22F-7A9C5BD44B84}" srcOrd="8" destOrd="0" presId="urn:microsoft.com/office/officeart/2005/8/layout/cycle8"/>
    <dgm:cxn modelId="{276BDC63-BF88-4B13-BB75-715E369F2DD7}" type="presParOf" srcId="{CDD1E073-6993-4603-A4FA-D1B601115758}" destId="{533557B9-ACA1-4274-B9EA-9B907BA6BE0E}" srcOrd="9" destOrd="0" presId="urn:microsoft.com/office/officeart/2005/8/layout/cycle8"/>
    <dgm:cxn modelId="{90B82D36-F742-4A8D-8EA4-F0A545588F53}" type="presParOf" srcId="{CDD1E073-6993-4603-A4FA-D1B601115758}" destId="{71F93CF7-651B-42E9-A739-0126B5F99B6C}" srcOrd="10" destOrd="0" presId="urn:microsoft.com/office/officeart/2005/8/layout/cycle8"/>
    <dgm:cxn modelId="{191834F2-1ABC-473A-8760-5307204136FC}" type="presParOf" srcId="{CDD1E073-6993-4603-A4FA-D1B601115758}" destId="{1A94E693-3A42-4F01-97D8-A965B145AD06}" srcOrd="11" destOrd="0" presId="urn:microsoft.com/office/officeart/2005/8/layout/cycle8"/>
    <dgm:cxn modelId="{B02A7051-F0B5-466B-AC1B-F6239ADF28D1}" type="presParOf" srcId="{CDD1E073-6993-4603-A4FA-D1B601115758}" destId="{1EF9CBC0-8E1B-4231-BF91-371A46DA9879}" srcOrd="12" destOrd="0" presId="urn:microsoft.com/office/officeart/2005/8/layout/cycle8"/>
    <dgm:cxn modelId="{42C4CBAB-04A6-4F33-A337-6AD9A715996C}" type="presParOf" srcId="{CDD1E073-6993-4603-A4FA-D1B601115758}" destId="{2A1BAC36-38F0-4A8F-8C18-C063E4C89F70}" srcOrd="13" destOrd="0" presId="urn:microsoft.com/office/officeart/2005/8/layout/cycle8"/>
    <dgm:cxn modelId="{BE4FF9E0-B2DD-4D2D-89D8-44EA668712CE}" type="presParOf" srcId="{CDD1E073-6993-4603-A4FA-D1B601115758}" destId="{0D891EB5-2515-4285-BF09-12680B1F2FA5}"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262A4F-6B03-9544-96F5-BED1002CCD17}" type="doc">
      <dgm:prSet loTypeId="urn:microsoft.com/office/officeart/2005/8/layout/venn1" loCatId="relationship" qsTypeId="urn:microsoft.com/office/officeart/2005/8/quickstyle/simple1" qsCatId="simple" csTypeId="urn:microsoft.com/office/officeart/2005/8/colors/colorful1" csCatId="colorful" phldr="1"/>
      <dgm:spPr/>
    </dgm:pt>
    <dgm:pt modelId="{C33D0CFC-F129-5F47-BEB2-31C9F834DEF9}">
      <dgm:prSet phldrT="[Text]"/>
      <dgm:spPr>
        <a:solidFill>
          <a:srgbClr val="FFFF00">
            <a:alpha val="50000"/>
          </a:srgbClr>
        </a:solidFill>
      </dgm:spPr>
      <dgm:t>
        <a:bodyPr/>
        <a:lstStyle/>
        <a:p>
          <a:r>
            <a:rPr lang="en-US" dirty="0">
              <a:latin typeface="Century Gothic" panose="020B0502020202020204" pitchFamily="34" charset="0"/>
            </a:rPr>
            <a:t>Productivity</a:t>
          </a:r>
        </a:p>
      </dgm:t>
    </dgm:pt>
    <dgm:pt modelId="{3C64A2E1-90F8-0A41-8890-8CF990D7A71B}" type="parTrans" cxnId="{5E575669-63F7-5F44-BBA6-2FC9604425D9}">
      <dgm:prSet/>
      <dgm:spPr/>
      <dgm:t>
        <a:bodyPr/>
        <a:lstStyle/>
        <a:p>
          <a:endParaRPr lang="en-US"/>
        </a:p>
      </dgm:t>
    </dgm:pt>
    <dgm:pt modelId="{F9CB1854-C340-5547-BD57-6C545BB1E080}" type="sibTrans" cxnId="{5E575669-63F7-5F44-BBA6-2FC9604425D9}">
      <dgm:prSet/>
      <dgm:spPr/>
      <dgm:t>
        <a:bodyPr/>
        <a:lstStyle/>
        <a:p>
          <a:endParaRPr lang="en-US"/>
        </a:p>
      </dgm:t>
    </dgm:pt>
    <dgm:pt modelId="{6BCAF371-6112-D544-B00E-AEE32245AC61}">
      <dgm:prSet phldrT="[Text]"/>
      <dgm:spPr>
        <a:solidFill>
          <a:srgbClr val="00B0F0"/>
        </a:solidFill>
      </dgm:spPr>
      <dgm:t>
        <a:bodyPr/>
        <a:lstStyle/>
        <a:p>
          <a:r>
            <a:rPr lang="en-US" dirty="0">
              <a:latin typeface="Century Gothic" panose="020B0502020202020204" pitchFamily="34" charset="0"/>
            </a:rPr>
            <a:t>Mitigation</a:t>
          </a:r>
        </a:p>
      </dgm:t>
    </dgm:pt>
    <dgm:pt modelId="{7EEA1F7F-B460-E74A-9975-36AC8D3931BB}" type="parTrans" cxnId="{D459D0DA-9159-C44C-9AE0-CD0F6EB28450}">
      <dgm:prSet/>
      <dgm:spPr/>
      <dgm:t>
        <a:bodyPr/>
        <a:lstStyle/>
        <a:p>
          <a:endParaRPr lang="en-US"/>
        </a:p>
      </dgm:t>
    </dgm:pt>
    <dgm:pt modelId="{54018784-CBD8-8F42-8013-B221DC3BB1B6}" type="sibTrans" cxnId="{D459D0DA-9159-C44C-9AE0-CD0F6EB28450}">
      <dgm:prSet/>
      <dgm:spPr/>
      <dgm:t>
        <a:bodyPr/>
        <a:lstStyle/>
        <a:p>
          <a:endParaRPr lang="en-US"/>
        </a:p>
      </dgm:t>
    </dgm:pt>
    <dgm:pt modelId="{9DBFAB81-FD2B-734F-9935-5375B256F2AC}">
      <dgm:prSet phldrT="[Text]" custT="1"/>
      <dgm:spPr>
        <a:solidFill>
          <a:schemeClr val="accent1">
            <a:alpha val="50000"/>
          </a:schemeClr>
        </a:solidFill>
      </dgm:spPr>
      <dgm:t>
        <a:bodyPr/>
        <a:lstStyle/>
        <a:p>
          <a:r>
            <a:rPr lang="en-US" sz="4000" b="1" u="none" baseline="0" dirty="0">
              <a:latin typeface="Century Gothic" panose="020B0502020202020204" pitchFamily="34" charset="0"/>
            </a:rPr>
            <a:t>Adaptation</a:t>
          </a:r>
        </a:p>
      </dgm:t>
    </dgm:pt>
    <dgm:pt modelId="{85402DB1-7446-A642-A12C-4645FF426214}" type="parTrans" cxnId="{0DDD3F8C-4385-454C-9FAE-CAB355C0AA2C}">
      <dgm:prSet/>
      <dgm:spPr/>
      <dgm:t>
        <a:bodyPr/>
        <a:lstStyle/>
        <a:p>
          <a:endParaRPr lang="en-US"/>
        </a:p>
      </dgm:t>
    </dgm:pt>
    <dgm:pt modelId="{DAB532EF-55C7-E344-AF55-A5AC6D0C952D}" type="sibTrans" cxnId="{0DDD3F8C-4385-454C-9FAE-CAB355C0AA2C}">
      <dgm:prSet/>
      <dgm:spPr/>
      <dgm:t>
        <a:bodyPr/>
        <a:lstStyle/>
        <a:p>
          <a:endParaRPr lang="en-US"/>
        </a:p>
      </dgm:t>
    </dgm:pt>
    <dgm:pt modelId="{343370EF-1F8A-A646-9646-A26C76DB5D7F}" type="pres">
      <dgm:prSet presAssocID="{03262A4F-6B03-9544-96F5-BED1002CCD17}" presName="compositeShape" presStyleCnt="0">
        <dgm:presLayoutVars>
          <dgm:chMax val="7"/>
          <dgm:dir/>
          <dgm:resizeHandles val="exact"/>
        </dgm:presLayoutVars>
      </dgm:prSet>
      <dgm:spPr/>
    </dgm:pt>
    <dgm:pt modelId="{3245F26C-163B-A84F-984E-F6564572EA3B}" type="pres">
      <dgm:prSet presAssocID="{C33D0CFC-F129-5F47-BEB2-31C9F834DEF9}" presName="circ1" presStyleLbl="vennNode1" presStyleIdx="0" presStyleCnt="3"/>
      <dgm:spPr/>
      <dgm:t>
        <a:bodyPr/>
        <a:lstStyle/>
        <a:p>
          <a:endParaRPr lang="de-DE"/>
        </a:p>
      </dgm:t>
    </dgm:pt>
    <dgm:pt modelId="{F2043E4D-A3DE-5C4A-97E3-4DCEA1D193EB}" type="pres">
      <dgm:prSet presAssocID="{C33D0CFC-F129-5F47-BEB2-31C9F834DEF9}" presName="circ1Tx" presStyleLbl="revTx" presStyleIdx="0" presStyleCnt="0">
        <dgm:presLayoutVars>
          <dgm:chMax val="0"/>
          <dgm:chPref val="0"/>
          <dgm:bulletEnabled val="1"/>
        </dgm:presLayoutVars>
      </dgm:prSet>
      <dgm:spPr/>
      <dgm:t>
        <a:bodyPr/>
        <a:lstStyle/>
        <a:p>
          <a:endParaRPr lang="de-DE"/>
        </a:p>
      </dgm:t>
    </dgm:pt>
    <dgm:pt modelId="{94ACECAB-CCBA-1F42-9DB4-D0A5B76B1AE3}" type="pres">
      <dgm:prSet presAssocID="{6BCAF371-6112-D544-B00E-AEE32245AC61}" presName="circ2" presStyleLbl="vennNode1" presStyleIdx="1" presStyleCnt="3" custLinFactNeighborX="8638" custLinFactNeighborY="-610"/>
      <dgm:spPr/>
      <dgm:t>
        <a:bodyPr/>
        <a:lstStyle/>
        <a:p>
          <a:endParaRPr lang="de-DE"/>
        </a:p>
      </dgm:t>
    </dgm:pt>
    <dgm:pt modelId="{2355033B-DB97-234E-9BE8-83108FC2E2F6}" type="pres">
      <dgm:prSet presAssocID="{6BCAF371-6112-D544-B00E-AEE32245AC61}" presName="circ2Tx" presStyleLbl="revTx" presStyleIdx="0" presStyleCnt="0">
        <dgm:presLayoutVars>
          <dgm:chMax val="0"/>
          <dgm:chPref val="0"/>
          <dgm:bulletEnabled val="1"/>
        </dgm:presLayoutVars>
      </dgm:prSet>
      <dgm:spPr/>
      <dgm:t>
        <a:bodyPr/>
        <a:lstStyle/>
        <a:p>
          <a:endParaRPr lang="de-DE"/>
        </a:p>
      </dgm:t>
    </dgm:pt>
    <dgm:pt modelId="{3A51098B-5790-9F41-A45C-164D106B0966}" type="pres">
      <dgm:prSet presAssocID="{9DBFAB81-FD2B-734F-9935-5375B256F2AC}" presName="circ3" presStyleLbl="vennNode1" presStyleIdx="2" presStyleCnt="3" custScaleX="141702" custScaleY="140314" custLinFactNeighborX="-18321" custLinFactNeighborY="1018"/>
      <dgm:spPr/>
      <dgm:t>
        <a:bodyPr/>
        <a:lstStyle/>
        <a:p>
          <a:endParaRPr lang="de-DE"/>
        </a:p>
      </dgm:t>
    </dgm:pt>
    <dgm:pt modelId="{E7096A19-F0A4-034A-8BEA-DA8CDB872A11}" type="pres">
      <dgm:prSet presAssocID="{9DBFAB81-FD2B-734F-9935-5375B256F2AC}" presName="circ3Tx" presStyleLbl="revTx" presStyleIdx="0" presStyleCnt="0">
        <dgm:presLayoutVars>
          <dgm:chMax val="0"/>
          <dgm:chPref val="0"/>
          <dgm:bulletEnabled val="1"/>
        </dgm:presLayoutVars>
      </dgm:prSet>
      <dgm:spPr/>
      <dgm:t>
        <a:bodyPr/>
        <a:lstStyle/>
        <a:p>
          <a:endParaRPr lang="de-DE"/>
        </a:p>
      </dgm:t>
    </dgm:pt>
  </dgm:ptLst>
  <dgm:cxnLst>
    <dgm:cxn modelId="{BCE89B94-D1BB-C14E-B06C-BBF87FCCF6F6}" type="presOf" srcId="{C33D0CFC-F129-5F47-BEB2-31C9F834DEF9}" destId="{3245F26C-163B-A84F-984E-F6564572EA3B}" srcOrd="0" destOrd="0" presId="urn:microsoft.com/office/officeart/2005/8/layout/venn1"/>
    <dgm:cxn modelId="{C5A09678-EB9D-C943-8E5E-16FE69235931}" type="presOf" srcId="{03262A4F-6B03-9544-96F5-BED1002CCD17}" destId="{343370EF-1F8A-A646-9646-A26C76DB5D7F}" srcOrd="0" destOrd="0" presId="urn:microsoft.com/office/officeart/2005/8/layout/venn1"/>
    <dgm:cxn modelId="{65C4CE74-B040-7246-81FF-21A4FCEA2FB9}" type="presOf" srcId="{6BCAF371-6112-D544-B00E-AEE32245AC61}" destId="{2355033B-DB97-234E-9BE8-83108FC2E2F6}" srcOrd="1" destOrd="0" presId="urn:microsoft.com/office/officeart/2005/8/layout/venn1"/>
    <dgm:cxn modelId="{74194E7A-D9DD-4A48-BFF4-B610A19C1D63}" type="presOf" srcId="{9DBFAB81-FD2B-734F-9935-5375B256F2AC}" destId="{E7096A19-F0A4-034A-8BEA-DA8CDB872A11}" srcOrd="1" destOrd="0" presId="urn:microsoft.com/office/officeart/2005/8/layout/venn1"/>
    <dgm:cxn modelId="{0DDD3F8C-4385-454C-9FAE-CAB355C0AA2C}" srcId="{03262A4F-6B03-9544-96F5-BED1002CCD17}" destId="{9DBFAB81-FD2B-734F-9935-5375B256F2AC}" srcOrd="2" destOrd="0" parTransId="{85402DB1-7446-A642-A12C-4645FF426214}" sibTransId="{DAB532EF-55C7-E344-AF55-A5AC6D0C952D}"/>
    <dgm:cxn modelId="{A1F0BFD8-A590-DA4C-95C1-9211EC178D0B}" type="presOf" srcId="{9DBFAB81-FD2B-734F-9935-5375B256F2AC}" destId="{3A51098B-5790-9F41-A45C-164D106B0966}" srcOrd="0" destOrd="0" presId="urn:microsoft.com/office/officeart/2005/8/layout/venn1"/>
    <dgm:cxn modelId="{D459D0DA-9159-C44C-9AE0-CD0F6EB28450}" srcId="{03262A4F-6B03-9544-96F5-BED1002CCD17}" destId="{6BCAF371-6112-D544-B00E-AEE32245AC61}" srcOrd="1" destOrd="0" parTransId="{7EEA1F7F-B460-E74A-9975-36AC8D3931BB}" sibTransId="{54018784-CBD8-8F42-8013-B221DC3BB1B6}"/>
    <dgm:cxn modelId="{6985DACF-78C5-7A4A-8E56-7C6D3D5372FE}" type="presOf" srcId="{C33D0CFC-F129-5F47-BEB2-31C9F834DEF9}" destId="{F2043E4D-A3DE-5C4A-97E3-4DCEA1D193EB}" srcOrd="1" destOrd="0" presId="urn:microsoft.com/office/officeart/2005/8/layout/venn1"/>
    <dgm:cxn modelId="{5E575669-63F7-5F44-BBA6-2FC9604425D9}" srcId="{03262A4F-6B03-9544-96F5-BED1002CCD17}" destId="{C33D0CFC-F129-5F47-BEB2-31C9F834DEF9}" srcOrd="0" destOrd="0" parTransId="{3C64A2E1-90F8-0A41-8890-8CF990D7A71B}" sibTransId="{F9CB1854-C340-5547-BD57-6C545BB1E080}"/>
    <dgm:cxn modelId="{A460616F-43A8-9F4F-A7E8-84A72EA625A0}" type="presOf" srcId="{6BCAF371-6112-D544-B00E-AEE32245AC61}" destId="{94ACECAB-CCBA-1F42-9DB4-D0A5B76B1AE3}" srcOrd="0" destOrd="0" presId="urn:microsoft.com/office/officeart/2005/8/layout/venn1"/>
    <dgm:cxn modelId="{C4119F44-EA5F-0842-85CF-7F06092A1AAE}" type="presParOf" srcId="{343370EF-1F8A-A646-9646-A26C76DB5D7F}" destId="{3245F26C-163B-A84F-984E-F6564572EA3B}" srcOrd="0" destOrd="0" presId="urn:microsoft.com/office/officeart/2005/8/layout/venn1"/>
    <dgm:cxn modelId="{506EE0DF-83CC-8046-AC34-AD998045FD3B}" type="presParOf" srcId="{343370EF-1F8A-A646-9646-A26C76DB5D7F}" destId="{F2043E4D-A3DE-5C4A-97E3-4DCEA1D193EB}" srcOrd="1" destOrd="0" presId="urn:microsoft.com/office/officeart/2005/8/layout/venn1"/>
    <dgm:cxn modelId="{7F7B30DB-9F92-344A-8453-852CA1E7C91E}" type="presParOf" srcId="{343370EF-1F8A-A646-9646-A26C76DB5D7F}" destId="{94ACECAB-CCBA-1F42-9DB4-D0A5B76B1AE3}" srcOrd="2" destOrd="0" presId="urn:microsoft.com/office/officeart/2005/8/layout/venn1"/>
    <dgm:cxn modelId="{D71ABBE9-7719-EB4F-9657-A06A77E5DE6C}" type="presParOf" srcId="{343370EF-1F8A-A646-9646-A26C76DB5D7F}" destId="{2355033B-DB97-234E-9BE8-83108FC2E2F6}" srcOrd="3" destOrd="0" presId="urn:microsoft.com/office/officeart/2005/8/layout/venn1"/>
    <dgm:cxn modelId="{5F0B74C9-6F35-5A4C-817D-7D6B45DAD23C}" type="presParOf" srcId="{343370EF-1F8A-A646-9646-A26C76DB5D7F}" destId="{3A51098B-5790-9F41-A45C-164D106B0966}" srcOrd="4" destOrd="0" presId="urn:microsoft.com/office/officeart/2005/8/layout/venn1"/>
    <dgm:cxn modelId="{5A55EA3A-B5C0-8F45-931A-3E67D6D49190}" type="presParOf" srcId="{343370EF-1F8A-A646-9646-A26C76DB5D7F}" destId="{E7096A19-F0A4-034A-8BEA-DA8CDB872A11}"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BAB05A-C4B7-894C-B059-99E45DFE710F}"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79136815-260C-FA40-82FD-648F3CCEF8B3}">
      <dgm:prSet phldrT="[Text]" custT="1"/>
      <dgm:spPr/>
      <dgm:t>
        <a:bodyPr/>
        <a:lstStyle/>
        <a:p>
          <a:r>
            <a:rPr lang="en-US" sz="2400" b="1" dirty="0">
              <a:latin typeface="Century Gothic" panose="020B0502020202020204" pitchFamily="34" charset="0"/>
            </a:rPr>
            <a:t>Policy</a:t>
          </a:r>
        </a:p>
      </dgm:t>
    </dgm:pt>
    <dgm:pt modelId="{7363A19A-BCE1-A94E-BD0E-1547780817E2}" type="parTrans" cxnId="{676A6261-E2DC-A847-B724-EF2217D50386}">
      <dgm:prSet/>
      <dgm:spPr/>
      <dgm:t>
        <a:bodyPr/>
        <a:lstStyle/>
        <a:p>
          <a:endParaRPr lang="en-US"/>
        </a:p>
      </dgm:t>
    </dgm:pt>
    <dgm:pt modelId="{4D09F339-984A-7B45-8B71-028C2DF16EC2}" type="sibTrans" cxnId="{676A6261-E2DC-A847-B724-EF2217D50386}">
      <dgm:prSet/>
      <dgm:spPr/>
      <dgm:t>
        <a:bodyPr/>
        <a:lstStyle/>
        <a:p>
          <a:endParaRPr lang="en-US"/>
        </a:p>
      </dgm:t>
    </dgm:pt>
    <dgm:pt modelId="{36ED7BA0-5B49-0242-B2CB-01EC234CF396}">
      <dgm:prSet phldrT="[Text]"/>
      <dgm:spPr/>
      <dgm:t>
        <a:bodyPr/>
        <a:lstStyle/>
        <a:p>
          <a:r>
            <a:rPr lang="en-US" b="1" dirty="0">
              <a:latin typeface="Century Gothic" panose="020B0502020202020204" pitchFamily="34" charset="0"/>
            </a:rPr>
            <a:t>Technical</a:t>
          </a:r>
        </a:p>
      </dgm:t>
    </dgm:pt>
    <dgm:pt modelId="{16059E02-F8D5-4744-96CF-B9F3CEDFBD49}" type="parTrans" cxnId="{3CA536D3-11E8-434D-B22F-DED21861B17F}">
      <dgm:prSet/>
      <dgm:spPr/>
      <dgm:t>
        <a:bodyPr/>
        <a:lstStyle/>
        <a:p>
          <a:endParaRPr lang="en-US"/>
        </a:p>
      </dgm:t>
    </dgm:pt>
    <dgm:pt modelId="{6E7A6AF2-1575-A644-9DD5-B1C7D716DA0C}" type="sibTrans" cxnId="{3CA536D3-11E8-434D-B22F-DED21861B17F}">
      <dgm:prSet/>
      <dgm:spPr/>
      <dgm:t>
        <a:bodyPr/>
        <a:lstStyle/>
        <a:p>
          <a:endParaRPr lang="en-US"/>
        </a:p>
      </dgm:t>
    </dgm:pt>
    <dgm:pt modelId="{A43241B3-0485-8D40-B39C-49E3216C726B}">
      <dgm:prSet phldrT="[Text]"/>
      <dgm:spPr/>
      <dgm:t>
        <a:bodyPr/>
        <a:lstStyle/>
        <a:p>
          <a:r>
            <a:rPr lang="en-US" b="1" dirty="0">
              <a:latin typeface="Century Gothic" panose="020B0502020202020204" pitchFamily="34" charset="0"/>
            </a:rPr>
            <a:t>Capacity building</a:t>
          </a:r>
        </a:p>
      </dgm:t>
    </dgm:pt>
    <dgm:pt modelId="{31C7B978-7725-6A4C-9199-650F33049CB5}" type="parTrans" cxnId="{403E4A92-B0F2-5E4C-9619-708F5470684B}">
      <dgm:prSet/>
      <dgm:spPr/>
      <dgm:t>
        <a:bodyPr/>
        <a:lstStyle/>
        <a:p>
          <a:endParaRPr lang="en-US"/>
        </a:p>
      </dgm:t>
    </dgm:pt>
    <dgm:pt modelId="{A8B5B1FC-D2FD-FE4B-87B4-61406A53C606}" type="sibTrans" cxnId="{403E4A92-B0F2-5E4C-9619-708F5470684B}">
      <dgm:prSet/>
      <dgm:spPr/>
      <dgm:t>
        <a:bodyPr/>
        <a:lstStyle/>
        <a:p>
          <a:endParaRPr lang="en-US"/>
        </a:p>
      </dgm:t>
    </dgm:pt>
    <dgm:pt modelId="{673160AE-D9C4-B743-918A-6F7425A709D4}">
      <dgm:prSet/>
      <dgm:spPr/>
      <dgm:t>
        <a:bodyPr/>
        <a:lstStyle/>
        <a:p>
          <a:r>
            <a:rPr lang="en-US" b="1" dirty="0">
              <a:latin typeface="Century Gothic" panose="020B0502020202020204" pitchFamily="34" charset="0"/>
            </a:rPr>
            <a:t>Research</a:t>
          </a:r>
        </a:p>
      </dgm:t>
    </dgm:pt>
    <dgm:pt modelId="{71B38832-D495-F24F-A461-3B889AA2CD6D}" type="parTrans" cxnId="{3E44CAB2-86CF-0242-8C96-F576AE1EBE1A}">
      <dgm:prSet/>
      <dgm:spPr/>
      <dgm:t>
        <a:bodyPr/>
        <a:lstStyle/>
        <a:p>
          <a:endParaRPr lang="en-US"/>
        </a:p>
      </dgm:t>
    </dgm:pt>
    <dgm:pt modelId="{B0EEAA60-ADB6-9848-AEC8-2EC7B42C54AD}" type="sibTrans" cxnId="{3E44CAB2-86CF-0242-8C96-F576AE1EBE1A}">
      <dgm:prSet/>
      <dgm:spPr/>
      <dgm:t>
        <a:bodyPr/>
        <a:lstStyle/>
        <a:p>
          <a:endParaRPr lang="en-US"/>
        </a:p>
      </dgm:t>
    </dgm:pt>
    <dgm:pt modelId="{7733AC19-458F-564B-AA6E-40AFA7C8EFB3}" type="pres">
      <dgm:prSet presAssocID="{96BAB05A-C4B7-894C-B059-99E45DFE710F}" presName="composite" presStyleCnt="0">
        <dgm:presLayoutVars>
          <dgm:chMax val="5"/>
          <dgm:dir/>
          <dgm:animLvl val="ctr"/>
          <dgm:resizeHandles val="exact"/>
        </dgm:presLayoutVars>
      </dgm:prSet>
      <dgm:spPr/>
      <dgm:t>
        <a:bodyPr/>
        <a:lstStyle/>
        <a:p>
          <a:endParaRPr lang="de-DE"/>
        </a:p>
      </dgm:t>
    </dgm:pt>
    <dgm:pt modelId="{D9174C4C-7890-3748-8C03-5300505E605B}" type="pres">
      <dgm:prSet presAssocID="{96BAB05A-C4B7-894C-B059-99E45DFE710F}" presName="cycle" presStyleCnt="0"/>
      <dgm:spPr/>
    </dgm:pt>
    <dgm:pt modelId="{C62D9487-1E06-084C-807B-9607D62E2040}" type="pres">
      <dgm:prSet presAssocID="{96BAB05A-C4B7-894C-B059-99E45DFE710F}" presName="centerShape" presStyleCnt="0"/>
      <dgm:spPr/>
    </dgm:pt>
    <dgm:pt modelId="{933B8255-C355-B14E-8B5E-317E132EB7C2}" type="pres">
      <dgm:prSet presAssocID="{96BAB05A-C4B7-894C-B059-99E45DFE710F}" presName="connSite" presStyleLbl="node1" presStyleIdx="0" presStyleCnt="5"/>
      <dgm:spPr/>
    </dgm:pt>
    <dgm:pt modelId="{247F6C08-CC26-E64C-9403-755D09DE229F}" type="pres">
      <dgm:prSet presAssocID="{96BAB05A-C4B7-894C-B059-99E45DFE710F}" presName="visible" presStyleLbl="node1" presStyleIdx="0" presStyleCnt="5" custScaleX="118110" custScaleY="109123"/>
      <dgm:spPr/>
    </dgm:pt>
    <dgm:pt modelId="{80FB9074-6E9E-BF4D-97B7-0D6D019A0381}" type="pres">
      <dgm:prSet presAssocID="{7363A19A-BCE1-A94E-BD0E-1547780817E2}" presName="Name25" presStyleLbl="parChTrans1D1" presStyleIdx="0" presStyleCnt="4"/>
      <dgm:spPr/>
      <dgm:t>
        <a:bodyPr/>
        <a:lstStyle/>
        <a:p>
          <a:endParaRPr lang="de-DE"/>
        </a:p>
      </dgm:t>
    </dgm:pt>
    <dgm:pt modelId="{DD36B471-4FE8-7E42-89C8-7DFA56FE9463}" type="pres">
      <dgm:prSet presAssocID="{79136815-260C-FA40-82FD-648F3CCEF8B3}" presName="node" presStyleCnt="0"/>
      <dgm:spPr/>
    </dgm:pt>
    <dgm:pt modelId="{15608D60-3F6B-B64C-BB09-7B7B260DB827}" type="pres">
      <dgm:prSet presAssocID="{79136815-260C-FA40-82FD-648F3CCEF8B3}" presName="parentNode" presStyleLbl="node1" presStyleIdx="1" presStyleCnt="5">
        <dgm:presLayoutVars>
          <dgm:chMax val="1"/>
          <dgm:bulletEnabled val="1"/>
        </dgm:presLayoutVars>
      </dgm:prSet>
      <dgm:spPr/>
      <dgm:t>
        <a:bodyPr/>
        <a:lstStyle/>
        <a:p>
          <a:endParaRPr lang="de-DE"/>
        </a:p>
      </dgm:t>
    </dgm:pt>
    <dgm:pt modelId="{223281A5-7800-D24A-B83C-A368A494AACC}" type="pres">
      <dgm:prSet presAssocID="{79136815-260C-FA40-82FD-648F3CCEF8B3}" presName="childNode" presStyleLbl="revTx" presStyleIdx="0" presStyleCnt="0">
        <dgm:presLayoutVars>
          <dgm:bulletEnabled val="1"/>
        </dgm:presLayoutVars>
      </dgm:prSet>
      <dgm:spPr/>
    </dgm:pt>
    <dgm:pt modelId="{93DB9A92-5D57-934D-8964-03E5DE8C4DF0}" type="pres">
      <dgm:prSet presAssocID="{16059E02-F8D5-4744-96CF-B9F3CEDFBD49}" presName="Name25" presStyleLbl="parChTrans1D1" presStyleIdx="1" presStyleCnt="4"/>
      <dgm:spPr/>
      <dgm:t>
        <a:bodyPr/>
        <a:lstStyle/>
        <a:p>
          <a:endParaRPr lang="de-DE"/>
        </a:p>
      </dgm:t>
    </dgm:pt>
    <dgm:pt modelId="{52351C1A-92E6-1647-908E-C5BC1C236302}" type="pres">
      <dgm:prSet presAssocID="{36ED7BA0-5B49-0242-B2CB-01EC234CF396}" presName="node" presStyleCnt="0"/>
      <dgm:spPr/>
    </dgm:pt>
    <dgm:pt modelId="{79D5F319-9A32-BF41-9CBD-D21ECA6919A2}" type="pres">
      <dgm:prSet presAssocID="{36ED7BA0-5B49-0242-B2CB-01EC234CF396}" presName="parentNode" presStyleLbl="node1" presStyleIdx="2" presStyleCnt="5">
        <dgm:presLayoutVars>
          <dgm:chMax val="1"/>
          <dgm:bulletEnabled val="1"/>
        </dgm:presLayoutVars>
      </dgm:prSet>
      <dgm:spPr/>
      <dgm:t>
        <a:bodyPr/>
        <a:lstStyle/>
        <a:p>
          <a:endParaRPr lang="de-DE"/>
        </a:p>
      </dgm:t>
    </dgm:pt>
    <dgm:pt modelId="{261C9271-0B70-C74D-9AEE-61145214D95B}" type="pres">
      <dgm:prSet presAssocID="{36ED7BA0-5B49-0242-B2CB-01EC234CF396}" presName="childNode" presStyleLbl="revTx" presStyleIdx="0" presStyleCnt="0">
        <dgm:presLayoutVars>
          <dgm:bulletEnabled val="1"/>
        </dgm:presLayoutVars>
      </dgm:prSet>
      <dgm:spPr/>
    </dgm:pt>
    <dgm:pt modelId="{9C49E834-CFCA-A146-9B8D-0EFE700B5313}" type="pres">
      <dgm:prSet presAssocID="{31C7B978-7725-6A4C-9199-650F33049CB5}" presName="Name25" presStyleLbl="parChTrans1D1" presStyleIdx="2" presStyleCnt="4"/>
      <dgm:spPr/>
      <dgm:t>
        <a:bodyPr/>
        <a:lstStyle/>
        <a:p>
          <a:endParaRPr lang="de-DE"/>
        </a:p>
      </dgm:t>
    </dgm:pt>
    <dgm:pt modelId="{F8F6F037-9F88-9941-AC1E-F79570313167}" type="pres">
      <dgm:prSet presAssocID="{A43241B3-0485-8D40-B39C-49E3216C726B}" presName="node" presStyleCnt="0"/>
      <dgm:spPr/>
    </dgm:pt>
    <dgm:pt modelId="{4246C1C6-3964-F045-B2BE-0B181846B9CA}" type="pres">
      <dgm:prSet presAssocID="{A43241B3-0485-8D40-B39C-49E3216C726B}" presName="parentNode" presStyleLbl="node1" presStyleIdx="3" presStyleCnt="5">
        <dgm:presLayoutVars>
          <dgm:chMax val="1"/>
          <dgm:bulletEnabled val="1"/>
        </dgm:presLayoutVars>
      </dgm:prSet>
      <dgm:spPr/>
      <dgm:t>
        <a:bodyPr/>
        <a:lstStyle/>
        <a:p>
          <a:endParaRPr lang="de-DE"/>
        </a:p>
      </dgm:t>
    </dgm:pt>
    <dgm:pt modelId="{CAD455C6-EAF9-F94B-B7CA-38D20758CFC4}" type="pres">
      <dgm:prSet presAssocID="{A43241B3-0485-8D40-B39C-49E3216C726B}" presName="childNode" presStyleLbl="revTx" presStyleIdx="0" presStyleCnt="0">
        <dgm:presLayoutVars>
          <dgm:bulletEnabled val="1"/>
        </dgm:presLayoutVars>
      </dgm:prSet>
      <dgm:spPr/>
    </dgm:pt>
    <dgm:pt modelId="{50661F75-B62D-5648-8497-D456AD44A28E}" type="pres">
      <dgm:prSet presAssocID="{71B38832-D495-F24F-A461-3B889AA2CD6D}" presName="Name25" presStyleLbl="parChTrans1D1" presStyleIdx="3" presStyleCnt="4"/>
      <dgm:spPr/>
      <dgm:t>
        <a:bodyPr/>
        <a:lstStyle/>
        <a:p>
          <a:endParaRPr lang="de-DE"/>
        </a:p>
      </dgm:t>
    </dgm:pt>
    <dgm:pt modelId="{BBA9AC13-958D-5945-8886-37D04ED8B4A5}" type="pres">
      <dgm:prSet presAssocID="{673160AE-D9C4-B743-918A-6F7425A709D4}" presName="node" presStyleCnt="0"/>
      <dgm:spPr/>
    </dgm:pt>
    <dgm:pt modelId="{7B82865B-D4A4-FD42-A47B-FBC042ACCED2}" type="pres">
      <dgm:prSet presAssocID="{673160AE-D9C4-B743-918A-6F7425A709D4}" presName="parentNode" presStyleLbl="node1" presStyleIdx="4" presStyleCnt="5">
        <dgm:presLayoutVars>
          <dgm:chMax val="1"/>
          <dgm:bulletEnabled val="1"/>
        </dgm:presLayoutVars>
      </dgm:prSet>
      <dgm:spPr/>
      <dgm:t>
        <a:bodyPr/>
        <a:lstStyle/>
        <a:p>
          <a:endParaRPr lang="de-DE"/>
        </a:p>
      </dgm:t>
    </dgm:pt>
    <dgm:pt modelId="{0B483061-5ACC-F940-8709-4296148A2DA3}" type="pres">
      <dgm:prSet presAssocID="{673160AE-D9C4-B743-918A-6F7425A709D4}" presName="childNode" presStyleLbl="revTx" presStyleIdx="0" presStyleCnt="0">
        <dgm:presLayoutVars>
          <dgm:bulletEnabled val="1"/>
        </dgm:presLayoutVars>
      </dgm:prSet>
      <dgm:spPr/>
    </dgm:pt>
  </dgm:ptLst>
  <dgm:cxnLst>
    <dgm:cxn modelId="{F2A4F283-8C72-664B-B087-734B46483EE8}" type="presOf" srcId="{7363A19A-BCE1-A94E-BD0E-1547780817E2}" destId="{80FB9074-6E9E-BF4D-97B7-0D6D019A0381}" srcOrd="0" destOrd="0" presId="urn:microsoft.com/office/officeart/2005/8/layout/radial2"/>
    <dgm:cxn modelId="{DC793B21-6604-6645-A0F9-60C988A35600}" type="presOf" srcId="{A43241B3-0485-8D40-B39C-49E3216C726B}" destId="{4246C1C6-3964-F045-B2BE-0B181846B9CA}" srcOrd="0" destOrd="0" presId="urn:microsoft.com/office/officeart/2005/8/layout/radial2"/>
    <dgm:cxn modelId="{49E888CA-BA10-EE48-BF98-81FCDCF031F8}" type="presOf" srcId="{673160AE-D9C4-B743-918A-6F7425A709D4}" destId="{7B82865B-D4A4-FD42-A47B-FBC042ACCED2}" srcOrd="0" destOrd="0" presId="urn:microsoft.com/office/officeart/2005/8/layout/radial2"/>
    <dgm:cxn modelId="{676A6261-E2DC-A847-B724-EF2217D50386}" srcId="{96BAB05A-C4B7-894C-B059-99E45DFE710F}" destId="{79136815-260C-FA40-82FD-648F3CCEF8B3}" srcOrd="0" destOrd="0" parTransId="{7363A19A-BCE1-A94E-BD0E-1547780817E2}" sibTransId="{4D09F339-984A-7B45-8B71-028C2DF16EC2}"/>
    <dgm:cxn modelId="{A128CFE5-44FA-4545-AF31-5672B0474AD5}" type="presOf" srcId="{16059E02-F8D5-4744-96CF-B9F3CEDFBD49}" destId="{93DB9A92-5D57-934D-8964-03E5DE8C4DF0}" srcOrd="0" destOrd="0" presId="urn:microsoft.com/office/officeart/2005/8/layout/radial2"/>
    <dgm:cxn modelId="{9E2519C8-0273-434E-BD0C-3A4169CB0D0E}" type="presOf" srcId="{71B38832-D495-F24F-A461-3B889AA2CD6D}" destId="{50661F75-B62D-5648-8497-D456AD44A28E}" srcOrd="0" destOrd="0" presId="urn:microsoft.com/office/officeart/2005/8/layout/radial2"/>
    <dgm:cxn modelId="{3E44CAB2-86CF-0242-8C96-F576AE1EBE1A}" srcId="{96BAB05A-C4B7-894C-B059-99E45DFE710F}" destId="{673160AE-D9C4-B743-918A-6F7425A709D4}" srcOrd="3" destOrd="0" parTransId="{71B38832-D495-F24F-A461-3B889AA2CD6D}" sibTransId="{B0EEAA60-ADB6-9848-AEC8-2EC7B42C54AD}"/>
    <dgm:cxn modelId="{371B2C8E-1037-CD4A-A2AA-6E6294368E94}" type="presOf" srcId="{36ED7BA0-5B49-0242-B2CB-01EC234CF396}" destId="{79D5F319-9A32-BF41-9CBD-D21ECA6919A2}" srcOrd="0" destOrd="0" presId="urn:microsoft.com/office/officeart/2005/8/layout/radial2"/>
    <dgm:cxn modelId="{3CA536D3-11E8-434D-B22F-DED21861B17F}" srcId="{96BAB05A-C4B7-894C-B059-99E45DFE710F}" destId="{36ED7BA0-5B49-0242-B2CB-01EC234CF396}" srcOrd="1" destOrd="0" parTransId="{16059E02-F8D5-4744-96CF-B9F3CEDFBD49}" sibTransId="{6E7A6AF2-1575-A644-9DD5-B1C7D716DA0C}"/>
    <dgm:cxn modelId="{40AFAB09-D202-D741-9C84-389AA51542AE}" type="presOf" srcId="{31C7B978-7725-6A4C-9199-650F33049CB5}" destId="{9C49E834-CFCA-A146-9B8D-0EFE700B5313}" srcOrd="0" destOrd="0" presId="urn:microsoft.com/office/officeart/2005/8/layout/radial2"/>
    <dgm:cxn modelId="{723BC268-8FEF-1940-8780-1A2F4C94AF2D}" type="presOf" srcId="{79136815-260C-FA40-82FD-648F3CCEF8B3}" destId="{15608D60-3F6B-B64C-BB09-7B7B260DB827}" srcOrd="0" destOrd="0" presId="urn:microsoft.com/office/officeart/2005/8/layout/radial2"/>
    <dgm:cxn modelId="{403E4A92-B0F2-5E4C-9619-708F5470684B}" srcId="{96BAB05A-C4B7-894C-B059-99E45DFE710F}" destId="{A43241B3-0485-8D40-B39C-49E3216C726B}" srcOrd="2" destOrd="0" parTransId="{31C7B978-7725-6A4C-9199-650F33049CB5}" sibTransId="{A8B5B1FC-D2FD-FE4B-87B4-61406A53C606}"/>
    <dgm:cxn modelId="{AC4DDBAA-4A9A-894A-86BA-F33F51B61E88}" type="presOf" srcId="{96BAB05A-C4B7-894C-B059-99E45DFE710F}" destId="{7733AC19-458F-564B-AA6E-40AFA7C8EFB3}" srcOrd="0" destOrd="0" presId="urn:microsoft.com/office/officeart/2005/8/layout/radial2"/>
    <dgm:cxn modelId="{7C6B4CC0-8282-7A46-A94A-5EF3C5FA15E3}" type="presParOf" srcId="{7733AC19-458F-564B-AA6E-40AFA7C8EFB3}" destId="{D9174C4C-7890-3748-8C03-5300505E605B}" srcOrd="0" destOrd="0" presId="urn:microsoft.com/office/officeart/2005/8/layout/radial2"/>
    <dgm:cxn modelId="{C409D6D5-54B7-DE4A-8E68-074D3C5B4D1A}" type="presParOf" srcId="{D9174C4C-7890-3748-8C03-5300505E605B}" destId="{C62D9487-1E06-084C-807B-9607D62E2040}" srcOrd="0" destOrd="0" presId="urn:microsoft.com/office/officeart/2005/8/layout/radial2"/>
    <dgm:cxn modelId="{63EB9A8F-C8B3-5F4D-BF35-57D7ECA188D8}" type="presParOf" srcId="{C62D9487-1E06-084C-807B-9607D62E2040}" destId="{933B8255-C355-B14E-8B5E-317E132EB7C2}" srcOrd="0" destOrd="0" presId="urn:microsoft.com/office/officeart/2005/8/layout/radial2"/>
    <dgm:cxn modelId="{4B703B39-6F56-6741-92E1-A4BDCD8AA3EE}" type="presParOf" srcId="{C62D9487-1E06-084C-807B-9607D62E2040}" destId="{247F6C08-CC26-E64C-9403-755D09DE229F}" srcOrd="1" destOrd="0" presId="urn:microsoft.com/office/officeart/2005/8/layout/radial2"/>
    <dgm:cxn modelId="{A1366F9C-9953-E746-9C1C-F3D97A4C3E48}" type="presParOf" srcId="{D9174C4C-7890-3748-8C03-5300505E605B}" destId="{80FB9074-6E9E-BF4D-97B7-0D6D019A0381}" srcOrd="1" destOrd="0" presId="urn:microsoft.com/office/officeart/2005/8/layout/radial2"/>
    <dgm:cxn modelId="{A80EDB9C-C7AD-E544-8DFD-DA319A22FE04}" type="presParOf" srcId="{D9174C4C-7890-3748-8C03-5300505E605B}" destId="{DD36B471-4FE8-7E42-89C8-7DFA56FE9463}" srcOrd="2" destOrd="0" presId="urn:microsoft.com/office/officeart/2005/8/layout/radial2"/>
    <dgm:cxn modelId="{F006A635-BC5E-5441-99D8-B830F95A61F1}" type="presParOf" srcId="{DD36B471-4FE8-7E42-89C8-7DFA56FE9463}" destId="{15608D60-3F6B-B64C-BB09-7B7B260DB827}" srcOrd="0" destOrd="0" presId="urn:microsoft.com/office/officeart/2005/8/layout/radial2"/>
    <dgm:cxn modelId="{CC28919B-56D5-E444-BB51-61B34D603B42}" type="presParOf" srcId="{DD36B471-4FE8-7E42-89C8-7DFA56FE9463}" destId="{223281A5-7800-D24A-B83C-A368A494AACC}" srcOrd="1" destOrd="0" presId="urn:microsoft.com/office/officeart/2005/8/layout/radial2"/>
    <dgm:cxn modelId="{0A8116F8-EFB6-834B-9ACF-28089B96F549}" type="presParOf" srcId="{D9174C4C-7890-3748-8C03-5300505E605B}" destId="{93DB9A92-5D57-934D-8964-03E5DE8C4DF0}" srcOrd="3" destOrd="0" presId="urn:microsoft.com/office/officeart/2005/8/layout/radial2"/>
    <dgm:cxn modelId="{C3F3B14A-A39D-9E43-91A5-F09846B2D4E5}" type="presParOf" srcId="{D9174C4C-7890-3748-8C03-5300505E605B}" destId="{52351C1A-92E6-1647-908E-C5BC1C236302}" srcOrd="4" destOrd="0" presId="urn:microsoft.com/office/officeart/2005/8/layout/radial2"/>
    <dgm:cxn modelId="{B1972F87-A03D-0B4B-A8D0-02D00D57F340}" type="presParOf" srcId="{52351C1A-92E6-1647-908E-C5BC1C236302}" destId="{79D5F319-9A32-BF41-9CBD-D21ECA6919A2}" srcOrd="0" destOrd="0" presId="urn:microsoft.com/office/officeart/2005/8/layout/radial2"/>
    <dgm:cxn modelId="{06C940C3-B5F7-F54E-BF89-1E1228430AAF}" type="presParOf" srcId="{52351C1A-92E6-1647-908E-C5BC1C236302}" destId="{261C9271-0B70-C74D-9AEE-61145214D95B}" srcOrd="1" destOrd="0" presId="urn:microsoft.com/office/officeart/2005/8/layout/radial2"/>
    <dgm:cxn modelId="{0F4D14DE-ABBD-7B42-BFC1-C22D982BA597}" type="presParOf" srcId="{D9174C4C-7890-3748-8C03-5300505E605B}" destId="{9C49E834-CFCA-A146-9B8D-0EFE700B5313}" srcOrd="5" destOrd="0" presId="urn:microsoft.com/office/officeart/2005/8/layout/radial2"/>
    <dgm:cxn modelId="{A3297316-FCD4-874C-A08C-B9FA3AFE9BAB}" type="presParOf" srcId="{D9174C4C-7890-3748-8C03-5300505E605B}" destId="{F8F6F037-9F88-9941-AC1E-F79570313167}" srcOrd="6" destOrd="0" presId="urn:microsoft.com/office/officeart/2005/8/layout/radial2"/>
    <dgm:cxn modelId="{5FAF151B-AB64-3646-BCC1-B7C7D2CA4D8E}" type="presParOf" srcId="{F8F6F037-9F88-9941-AC1E-F79570313167}" destId="{4246C1C6-3964-F045-B2BE-0B181846B9CA}" srcOrd="0" destOrd="0" presId="urn:microsoft.com/office/officeart/2005/8/layout/radial2"/>
    <dgm:cxn modelId="{A6F789C6-DC37-3741-8DBE-06E14BE727E1}" type="presParOf" srcId="{F8F6F037-9F88-9941-AC1E-F79570313167}" destId="{CAD455C6-EAF9-F94B-B7CA-38D20758CFC4}" srcOrd="1" destOrd="0" presId="urn:microsoft.com/office/officeart/2005/8/layout/radial2"/>
    <dgm:cxn modelId="{0198B4E5-5CA7-6246-9BB4-E120E36D3E63}" type="presParOf" srcId="{D9174C4C-7890-3748-8C03-5300505E605B}" destId="{50661F75-B62D-5648-8497-D456AD44A28E}" srcOrd="7" destOrd="0" presId="urn:microsoft.com/office/officeart/2005/8/layout/radial2"/>
    <dgm:cxn modelId="{D197F39C-A971-E34A-A6D3-3E37A88D4250}" type="presParOf" srcId="{D9174C4C-7890-3748-8C03-5300505E605B}" destId="{BBA9AC13-958D-5945-8886-37D04ED8B4A5}" srcOrd="8" destOrd="0" presId="urn:microsoft.com/office/officeart/2005/8/layout/radial2"/>
    <dgm:cxn modelId="{BD684207-6E5B-5A43-A1DB-8217A2DB4BAE}" type="presParOf" srcId="{BBA9AC13-958D-5945-8886-37D04ED8B4A5}" destId="{7B82865B-D4A4-FD42-A47B-FBC042ACCED2}" srcOrd="0" destOrd="0" presId="urn:microsoft.com/office/officeart/2005/8/layout/radial2"/>
    <dgm:cxn modelId="{7D26E9B4-1DE5-674E-AD08-E8A6E927F69D}" type="presParOf" srcId="{BBA9AC13-958D-5945-8886-37D04ED8B4A5}" destId="{0B483061-5ACC-F940-8709-4296148A2DA3}"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IN"/>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8F2FC38-7BB4-40E0-BE62-15CD19B5CEB5}" type="datetimeFigureOut">
              <a:rPr lang="en-US"/>
              <a:pPr>
                <a:defRPr/>
              </a:pPr>
              <a:t>1/16/2019</a:t>
            </a:fld>
            <a:endParaRPr lang="en-IN"/>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IN" noProof="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IN" noProof="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IN"/>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38CAE93-A8E9-4564-868C-97D254933C02}" type="slidenum">
              <a:rPr lang="en-IN"/>
              <a:pPr>
                <a:defRPr/>
              </a:pPr>
              <a:t>‹Nr.›</a:t>
            </a:fld>
            <a:endParaRPr lang="en-IN"/>
          </a:p>
        </p:txBody>
      </p:sp>
    </p:spTree>
    <p:extLst>
      <p:ext uri="{BB962C8B-B14F-4D97-AF65-F5344CB8AC3E}">
        <p14:creationId xmlns:p14="http://schemas.microsoft.com/office/powerpoint/2010/main" val="36522634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1</a:t>
            </a:fld>
            <a:endParaRPr lang="en-IN"/>
          </a:p>
        </p:txBody>
      </p:sp>
    </p:spTree>
    <p:extLst>
      <p:ext uri="{BB962C8B-B14F-4D97-AF65-F5344CB8AC3E}">
        <p14:creationId xmlns:p14="http://schemas.microsoft.com/office/powerpoint/2010/main" val="597506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baseline="0" dirty="0"/>
              <a:t> </a:t>
            </a:r>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12</a:t>
            </a:fld>
            <a:endParaRPr lang="en-IN"/>
          </a:p>
        </p:txBody>
      </p:sp>
    </p:spTree>
    <p:extLst>
      <p:ext uri="{BB962C8B-B14F-4D97-AF65-F5344CB8AC3E}">
        <p14:creationId xmlns:p14="http://schemas.microsoft.com/office/powerpoint/2010/main" val="1475880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13</a:t>
            </a:fld>
            <a:endParaRPr lang="en-IN"/>
          </a:p>
        </p:txBody>
      </p:sp>
    </p:spTree>
    <p:extLst>
      <p:ext uri="{BB962C8B-B14F-4D97-AF65-F5344CB8AC3E}">
        <p14:creationId xmlns:p14="http://schemas.microsoft.com/office/powerpoint/2010/main" val="721528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baseline="0" dirty="0"/>
              <a:t> </a:t>
            </a:r>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14</a:t>
            </a:fld>
            <a:endParaRPr lang="en-IN"/>
          </a:p>
        </p:txBody>
      </p:sp>
    </p:spTree>
    <p:extLst>
      <p:ext uri="{BB962C8B-B14F-4D97-AF65-F5344CB8AC3E}">
        <p14:creationId xmlns:p14="http://schemas.microsoft.com/office/powerpoint/2010/main" val="819980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15</a:t>
            </a:fld>
            <a:endParaRPr lang="en-IN"/>
          </a:p>
        </p:txBody>
      </p:sp>
    </p:spTree>
    <p:extLst>
      <p:ext uri="{BB962C8B-B14F-4D97-AF65-F5344CB8AC3E}">
        <p14:creationId xmlns:p14="http://schemas.microsoft.com/office/powerpoint/2010/main" val="3199962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19</a:t>
            </a:fld>
            <a:endParaRPr lang="en-IN"/>
          </a:p>
        </p:txBody>
      </p:sp>
    </p:spTree>
    <p:extLst>
      <p:ext uri="{BB962C8B-B14F-4D97-AF65-F5344CB8AC3E}">
        <p14:creationId xmlns:p14="http://schemas.microsoft.com/office/powerpoint/2010/main" val="3749178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20</a:t>
            </a:fld>
            <a:endParaRPr lang="en-IN"/>
          </a:p>
        </p:txBody>
      </p:sp>
    </p:spTree>
    <p:extLst>
      <p:ext uri="{BB962C8B-B14F-4D97-AF65-F5344CB8AC3E}">
        <p14:creationId xmlns:p14="http://schemas.microsoft.com/office/powerpoint/2010/main" val="3439978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21</a:t>
            </a:fld>
            <a:endParaRPr lang="en-IN"/>
          </a:p>
        </p:txBody>
      </p:sp>
    </p:spTree>
    <p:extLst>
      <p:ext uri="{BB962C8B-B14F-4D97-AF65-F5344CB8AC3E}">
        <p14:creationId xmlns:p14="http://schemas.microsoft.com/office/powerpoint/2010/main" val="2713244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24</a:t>
            </a:fld>
            <a:endParaRPr lang="en-IN"/>
          </a:p>
        </p:txBody>
      </p:sp>
    </p:spTree>
    <p:extLst>
      <p:ext uri="{BB962C8B-B14F-4D97-AF65-F5344CB8AC3E}">
        <p14:creationId xmlns:p14="http://schemas.microsoft.com/office/powerpoint/2010/main" val="1345860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25</a:t>
            </a:fld>
            <a:endParaRPr lang="en-IN"/>
          </a:p>
        </p:txBody>
      </p:sp>
    </p:spTree>
    <p:extLst>
      <p:ext uri="{BB962C8B-B14F-4D97-AF65-F5344CB8AC3E}">
        <p14:creationId xmlns:p14="http://schemas.microsoft.com/office/powerpoint/2010/main" val="1075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26</a:t>
            </a:fld>
            <a:endParaRPr lang="en-IN"/>
          </a:p>
        </p:txBody>
      </p:sp>
    </p:spTree>
    <p:extLst>
      <p:ext uri="{BB962C8B-B14F-4D97-AF65-F5344CB8AC3E}">
        <p14:creationId xmlns:p14="http://schemas.microsoft.com/office/powerpoint/2010/main" val="2448473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4</a:t>
            </a:fld>
            <a:endParaRPr lang="en-IN"/>
          </a:p>
        </p:txBody>
      </p:sp>
    </p:spTree>
    <p:extLst>
      <p:ext uri="{BB962C8B-B14F-4D97-AF65-F5344CB8AC3E}">
        <p14:creationId xmlns:p14="http://schemas.microsoft.com/office/powerpoint/2010/main" val="27350676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038CAE93-A8E9-4564-868C-97D254933C02}" type="slidenum">
              <a:rPr lang="en-IN" smtClean="0"/>
              <a:pPr>
                <a:defRPr/>
              </a:pPr>
              <a:t>27</a:t>
            </a:fld>
            <a:endParaRPr lang="en-IN"/>
          </a:p>
        </p:txBody>
      </p:sp>
    </p:spTree>
    <p:extLst>
      <p:ext uri="{BB962C8B-B14F-4D97-AF65-F5344CB8AC3E}">
        <p14:creationId xmlns:p14="http://schemas.microsoft.com/office/powerpoint/2010/main" val="2076090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28</a:t>
            </a:fld>
            <a:endParaRPr lang="en-IN"/>
          </a:p>
        </p:txBody>
      </p:sp>
    </p:spTree>
    <p:extLst>
      <p:ext uri="{BB962C8B-B14F-4D97-AF65-F5344CB8AC3E}">
        <p14:creationId xmlns:p14="http://schemas.microsoft.com/office/powerpoint/2010/main" val="24409090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31</a:t>
            </a:fld>
            <a:endParaRPr lang="en-IN"/>
          </a:p>
        </p:txBody>
      </p:sp>
    </p:spTree>
    <p:extLst>
      <p:ext uri="{BB962C8B-B14F-4D97-AF65-F5344CB8AC3E}">
        <p14:creationId xmlns:p14="http://schemas.microsoft.com/office/powerpoint/2010/main" val="28765429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35</a:t>
            </a:fld>
            <a:endParaRPr lang="en-IN"/>
          </a:p>
        </p:txBody>
      </p:sp>
    </p:spTree>
    <p:extLst>
      <p:ext uri="{BB962C8B-B14F-4D97-AF65-F5344CB8AC3E}">
        <p14:creationId xmlns:p14="http://schemas.microsoft.com/office/powerpoint/2010/main" val="29000108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36</a:t>
            </a:fld>
            <a:endParaRPr lang="en-IN"/>
          </a:p>
        </p:txBody>
      </p:sp>
    </p:spTree>
    <p:extLst>
      <p:ext uri="{BB962C8B-B14F-4D97-AF65-F5344CB8AC3E}">
        <p14:creationId xmlns:p14="http://schemas.microsoft.com/office/powerpoint/2010/main" val="25237006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37</a:t>
            </a:fld>
            <a:endParaRPr lang="en-IN"/>
          </a:p>
        </p:txBody>
      </p:sp>
    </p:spTree>
    <p:extLst>
      <p:ext uri="{BB962C8B-B14F-4D97-AF65-F5344CB8AC3E}">
        <p14:creationId xmlns:p14="http://schemas.microsoft.com/office/powerpoint/2010/main" val="3805724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38</a:t>
            </a:fld>
            <a:endParaRPr lang="en-IN"/>
          </a:p>
        </p:txBody>
      </p:sp>
    </p:spTree>
    <p:extLst>
      <p:ext uri="{BB962C8B-B14F-4D97-AF65-F5344CB8AC3E}">
        <p14:creationId xmlns:p14="http://schemas.microsoft.com/office/powerpoint/2010/main" val="9480316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39</a:t>
            </a:fld>
            <a:endParaRPr lang="en-IN"/>
          </a:p>
        </p:txBody>
      </p:sp>
    </p:spTree>
    <p:extLst>
      <p:ext uri="{BB962C8B-B14F-4D97-AF65-F5344CB8AC3E}">
        <p14:creationId xmlns:p14="http://schemas.microsoft.com/office/powerpoint/2010/main" val="23066615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56</a:t>
            </a:fld>
            <a:endParaRPr lang="en-IN"/>
          </a:p>
        </p:txBody>
      </p:sp>
    </p:spTree>
    <p:extLst>
      <p:ext uri="{BB962C8B-B14F-4D97-AF65-F5344CB8AC3E}">
        <p14:creationId xmlns:p14="http://schemas.microsoft.com/office/powerpoint/2010/main" val="2566661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57</a:t>
            </a:fld>
            <a:endParaRPr lang="en-IN"/>
          </a:p>
        </p:txBody>
      </p:sp>
    </p:spTree>
    <p:extLst>
      <p:ext uri="{BB962C8B-B14F-4D97-AF65-F5344CB8AC3E}">
        <p14:creationId xmlns:p14="http://schemas.microsoft.com/office/powerpoint/2010/main" val="4056643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5</a:t>
            </a:fld>
            <a:endParaRPr lang="en-IN"/>
          </a:p>
        </p:txBody>
      </p:sp>
    </p:spTree>
    <p:extLst>
      <p:ext uri="{BB962C8B-B14F-4D97-AF65-F5344CB8AC3E}">
        <p14:creationId xmlns:p14="http://schemas.microsoft.com/office/powerpoint/2010/main" val="26162535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58</a:t>
            </a:fld>
            <a:endParaRPr lang="en-IN"/>
          </a:p>
        </p:txBody>
      </p:sp>
    </p:spTree>
    <p:extLst>
      <p:ext uri="{BB962C8B-B14F-4D97-AF65-F5344CB8AC3E}">
        <p14:creationId xmlns:p14="http://schemas.microsoft.com/office/powerpoint/2010/main" val="406371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dirty="0">
              <a:solidFill>
                <a:srgbClr val="FF0000"/>
              </a:solidFill>
            </a:endParaRPr>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60</a:t>
            </a:fld>
            <a:endParaRPr lang="en-IN"/>
          </a:p>
        </p:txBody>
      </p:sp>
    </p:spTree>
    <p:extLst>
      <p:ext uri="{BB962C8B-B14F-4D97-AF65-F5344CB8AC3E}">
        <p14:creationId xmlns:p14="http://schemas.microsoft.com/office/powerpoint/2010/main" val="14159319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77</a:t>
            </a:fld>
            <a:endParaRPr lang="en-IN"/>
          </a:p>
        </p:txBody>
      </p:sp>
    </p:spTree>
    <p:extLst>
      <p:ext uri="{BB962C8B-B14F-4D97-AF65-F5344CB8AC3E}">
        <p14:creationId xmlns:p14="http://schemas.microsoft.com/office/powerpoint/2010/main" val="28731643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80</a:t>
            </a:fld>
            <a:endParaRPr lang="en-IN"/>
          </a:p>
        </p:txBody>
      </p:sp>
    </p:spTree>
    <p:extLst>
      <p:ext uri="{BB962C8B-B14F-4D97-AF65-F5344CB8AC3E}">
        <p14:creationId xmlns:p14="http://schemas.microsoft.com/office/powerpoint/2010/main" val="37387792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81</a:t>
            </a:fld>
            <a:endParaRPr lang="en-IN"/>
          </a:p>
        </p:txBody>
      </p:sp>
    </p:spTree>
    <p:extLst>
      <p:ext uri="{BB962C8B-B14F-4D97-AF65-F5344CB8AC3E}">
        <p14:creationId xmlns:p14="http://schemas.microsoft.com/office/powerpoint/2010/main" val="123895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82</a:t>
            </a:fld>
            <a:endParaRPr lang="en-IN"/>
          </a:p>
        </p:txBody>
      </p:sp>
    </p:spTree>
    <p:extLst>
      <p:ext uri="{BB962C8B-B14F-4D97-AF65-F5344CB8AC3E}">
        <p14:creationId xmlns:p14="http://schemas.microsoft.com/office/powerpoint/2010/main" val="1311434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Climate change is induced by increases in the atmospheric greenhouse gases concentration due to anthropogenic activities.</a:t>
            </a:r>
          </a:p>
          <a:p>
            <a:endParaRPr lang="en-US" dirty="0"/>
          </a:p>
          <a:p>
            <a:r>
              <a:rPr lang="en-US" dirty="0"/>
              <a:t>Climate change is affecting our agricultural production system. In particular, open-field</a:t>
            </a:r>
            <a:r>
              <a:rPr lang="en-US" baseline="0" dirty="0"/>
              <a:t> tomato cultivation </a:t>
            </a:r>
            <a:r>
              <a:rPr lang="en-US" dirty="0"/>
              <a:t>is likely to be vulnerable to effects of climate change.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Two main types of fresh tomatoes are grown in Mauritius viz. cooking</a:t>
            </a:r>
            <a:r>
              <a:rPr lang="en-US" sz="1200" kern="1200" baseline="0" dirty="0">
                <a:solidFill>
                  <a:schemeClr val="tx1"/>
                </a:solidFill>
                <a:effectLst/>
                <a:latin typeface="+mn-lt"/>
                <a:ea typeface="+mn-ea"/>
                <a:cs typeface="+mn-cs"/>
              </a:rPr>
              <a:t> and salad tomatoes</a:t>
            </a:r>
            <a:r>
              <a:rPr lang="en-US" sz="1200" kern="1200" dirty="0">
                <a:solidFill>
                  <a:schemeClr val="tx1"/>
                </a:solidFill>
                <a:effectLst/>
                <a:latin typeface="+mn-lt"/>
                <a:ea typeface="+mn-ea"/>
                <a:cs typeface="+mn-cs"/>
              </a:rPr>
              <a:t>. Main cooking tomato varieties grown in Mauritius are imported F1 Hybrid. During the past 3 years, t</a:t>
            </a:r>
            <a:r>
              <a:rPr lang="en-US" sz="1200" kern="1200" baseline="0" dirty="0">
                <a:solidFill>
                  <a:schemeClr val="tx1"/>
                </a:solidFill>
                <a:effectLst/>
                <a:latin typeface="+mn-lt"/>
                <a:ea typeface="+mn-ea"/>
                <a:cs typeface="+mn-cs"/>
              </a:rPr>
              <a:t>he production level has declined by 24 % which is due to </a:t>
            </a:r>
            <a:r>
              <a:rPr lang="en-US" sz="1200" kern="1200" baseline="0" dirty="0" err="1">
                <a:solidFill>
                  <a:schemeClr val="tx1"/>
                </a:solidFill>
                <a:effectLst/>
                <a:latin typeface="+mn-lt"/>
                <a:ea typeface="+mn-ea"/>
                <a:cs typeface="+mn-cs"/>
              </a:rPr>
              <a:t>unfavourable</a:t>
            </a:r>
            <a:r>
              <a:rPr lang="en-US" sz="1200" kern="1200" baseline="0" dirty="0">
                <a:solidFill>
                  <a:schemeClr val="tx1"/>
                </a:solidFill>
                <a:effectLst/>
                <a:latin typeface="+mn-lt"/>
                <a:ea typeface="+mn-ea"/>
                <a:cs typeface="+mn-cs"/>
              </a:rPr>
              <a:t> climatic conditions.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A665A2-1F5A-1D4D-8818-14A8A0FD70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xmlns="" id="{4E89C71B-8463-174A-9631-0AA505D799E7}"/>
              </a:ext>
            </a:extLst>
          </p:cNvPr>
          <p:cNvSpPr>
            <a:spLocks noGrp="1"/>
          </p:cNvSpPr>
          <p:nvPr>
            <p:ph type="dt"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D16303-5F63-6949-A2EF-FB5CA44EA0B3}"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1/16/2019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4763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Cooking tomatoes are mostly produced in the open field in Mauritius.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Tomato production has almost entirely remained the business of small-scale growers most of whom have plot sizes ranging from 1 to 2 acres.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bulk of Tomato production is found in the northern part of the island</a:t>
            </a:r>
            <a:r>
              <a:rPr lang="en-US" sz="1200" kern="1200" dirty="0">
                <a:solidFill>
                  <a:schemeClr val="tx1"/>
                </a:solidFill>
                <a:effectLst/>
                <a:latin typeface="+mn-lt"/>
                <a:ea typeface="+mn-ea"/>
                <a:cs typeface="+mn-cs"/>
              </a:rPr>
              <a:t>, followed by the South. The most suitable soil types for tomato cultivation have been identified as being light, well drained fertile soils with a neutral or slightly acidic </a:t>
            </a:r>
            <a:r>
              <a:rPr lang="en-US" sz="1200" kern="1200" dirty="0" err="1">
                <a:solidFill>
                  <a:schemeClr val="tx1"/>
                </a:solidFill>
                <a:effectLst/>
                <a:latin typeface="+mn-lt"/>
                <a:ea typeface="+mn-ea"/>
                <a:cs typeface="+mn-cs"/>
              </a:rPr>
              <a:t>pH.</a:t>
            </a:r>
            <a:r>
              <a:rPr lang="en-US" sz="1200" kern="1200" dirty="0">
                <a:solidFill>
                  <a:schemeClr val="tx1"/>
                </a:solidFill>
                <a:effectLst/>
                <a:latin typeface="+mn-lt"/>
                <a:ea typeface="+mn-ea"/>
                <a:cs typeface="+mn-cs"/>
              </a:rPr>
              <a:t>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A665A2-1F5A-1D4D-8818-14A8A0FD70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xmlns="" id="{6B5A718E-5748-6C4C-A070-EC34162CF2F7}"/>
              </a:ext>
            </a:extLst>
          </p:cNvPr>
          <p:cNvSpPr>
            <a:spLocks noGrp="1"/>
          </p:cNvSpPr>
          <p:nvPr>
            <p:ph type="dt"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7FB830-F2E7-9F4E-A6AE-E7137C132633}"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1/16/2019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9167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crop is particularly sensitive to climatic offsets especially rainy and droughty periods resulting in a</a:t>
            </a:r>
            <a:r>
              <a:rPr lang="en-US" sz="1200" kern="1200" baseline="0" dirty="0">
                <a:solidFill>
                  <a:schemeClr val="tx1"/>
                </a:solidFill>
                <a:effectLst/>
                <a:latin typeface="+mn-lt"/>
                <a:ea typeface="+mn-ea"/>
                <a:cs typeface="+mn-cs"/>
              </a:rPr>
              <a:t> decrease in yield and the eventual </a:t>
            </a:r>
            <a:r>
              <a:rPr lang="en-US" sz="1200" kern="1200" dirty="0">
                <a:solidFill>
                  <a:schemeClr val="tx1"/>
                </a:solidFill>
                <a:effectLst/>
                <a:latin typeface="+mn-lt"/>
                <a:ea typeface="+mn-ea"/>
                <a:cs typeface="+mn-cs"/>
              </a:rPr>
              <a:t>shooting up of prices.</a:t>
            </a:r>
            <a:endParaRPr lang="en-US" dirty="0"/>
          </a:p>
        </p:txBody>
      </p:sp>
      <p:sp>
        <p:nvSpPr>
          <p:cNvPr id="4" name="Date Placeholder 3"/>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BAFF69-3B56-EA4E-9775-3C6487DC148D}"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1/16/2019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A665A2-1F5A-1D4D-8818-14A8A0FD70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57139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temperature :  End of October until end of May</a:t>
            </a:r>
          </a:p>
          <a:p>
            <a:r>
              <a:rPr lang="en-US" dirty="0"/>
              <a:t>Drought period: End of October up to December, we often have on and off droughty conditions after that period</a:t>
            </a:r>
          </a:p>
          <a:p>
            <a:r>
              <a:rPr lang="en-US" dirty="0"/>
              <a:t>High rainfall: Late December to April/May</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A665A2-1F5A-1D4D-8818-14A8A0FD70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xmlns="" id="{0EFD5AF8-A326-E647-AFBC-046087CD78EA}"/>
              </a:ext>
            </a:extLst>
          </p:cNvPr>
          <p:cNvSpPr>
            <a:spLocks noGrp="1"/>
          </p:cNvSpPr>
          <p:nvPr>
            <p:ph type="dt"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F0E5FBE-37C9-C748-88DA-76C49197EC64}"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1/16/2019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9668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6</a:t>
            </a:fld>
            <a:endParaRPr lang="en-IN"/>
          </a:p>
        </p:txBody>
      </p:sp>
    </p:spTree>
    <p:extLst>
      <p:ext uri="{BB962C8B-B14F-4D97-AF65-F5344CB8AC3E}">
        <p14:creationId xmlns:p14="http://schemas.microsoft.com/office/powerpoint/2010/main" val="33097263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A665A2-1F5A-1D4D-8818-14A8A0FD70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xmlns="" id="{D9EFBFE9-2D59-E94B-A604-C3B3384BEFA0}"/>
              </a:ext>
            </a:extLst>
          </p:cNvPr>
          <p:cNvSpPr>
            <a:spLocks noGrp="1"/>
          </p:cNvSpPr>
          <p:nvPr>
            <p:ph type="dt"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6196EA-84AF-4148-96F4-BC5F6A2F373C}"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1/16/2019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63050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BAFF69-3B56-EA4E-9775-3C6487DC148D}"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1/16/2019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A665A2-1F5A-1D4D-8818-14A8A0FD70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66635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BAFF69-3B56-EA4E-9775-3C6487DC148D}"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1/16/2019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A665A2-1F5A-1D4D-8818-14A8A0FD70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68709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A665A2-1F5A-1D4D-8818-14A8A0FD70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xmlns="" id="{BFABBCFD-9CF7-854A-ABFE-626C4E5DB5CE}"/>
              </a:ext>
            </a:extLst>
          </p:cNvPr>
          <p:cNvSpPr>
            <a:spLocks noGrp="1"/>
          </p:cNvSpPr>
          <p:nvPr>
            <p:ph type="dt"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8CCB01-3B60-A242-80C4-FF9350FB0109}"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1/16/2019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7216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have done a multi-criterion analysis and we think that the best options 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dirty="0" err="1"/>
              <a:t>i</a:t>
            </a:r>
            <a:r>
              <a:rPr lang="en-US" dirty="0"/>
              <a:t>) Scheme for farmers to adopt sheltered farming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Government of Mauritius continues to support  the sheltered farming scheme as indicated in Budget Speech 2018-2019. [50% grants from Govt and 50% from farmers/GCF]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(ii) Scheme/incentives to implement efficient in-field drainage system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drainage system will assist in removing excess water or accumulated water in fields and requires civil works in terms of trenching. As a result, funding is being sought from GCF to implement the project.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(iii) Adoption of drought and heat-tolerant variety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Tomato flowers are susceptible to temperature rise and droughty conditions. Heat stress causes flower drop and a resultant decrease in fruit setting and yield. Funding is thus being sought for research and development in biotechnology to develop </a:t>
            </a:r>
            <a:r>
              <a:rPr lang="en-US" sz="1200" kern="1200" dirty="0">
                <a:solidFill>
                  <a:schemeClr val="tx1"/>
                </a:solidFill>
                <a:effectLst/>
                <a:latin typeface="+mn-lt"/>
                <a:ea typeface="+mn-ea"/>
                <a:cs typeface="+mn-cs"/>
              </a:rPr>
              <a:t>drought and heat tolerant varieties particularly suited to our climate. </a:t>
            </a:r>
            <a:endParaRPr lang="en-US" dirty="0">
              <a:effectLst/>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A665A2-1F5A-1D4D-8818-14A8A0FD70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xmlns="" id="{D0640682-E0FD-B74E-B61F-8210C69E286A}"/>
              </a:ext>
            </a:extLst>
          </p:cNvPr>
          <p:cNvSpPr>
            <a:spLocks noGrp="1"/>
          </p:cNvSpPr>
          <p:nvPr>
            <p:ph type="dt"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E06495-D298-224D-8B63-099644521C80}"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1/16/2019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94786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(iv) Empowerment of farmers as a measure to build capacity for more resilience to CC. It is envisaged to carry out a full-fledged training that will consist of four modules (Sheltered farming, RW harvesting, tomato processing and marketing)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training will require consultancy from </a:t>
            </a:r>
            <a:r>
              <a:rPr lang="en-US" dirty="0" err="1"/>
              <a:t>giz</a:t>
            </a:r>
            <a:r>
              <a:rPr lang="en-US" dirty="0"/>
              <a:t> to facilitate the transfer of knowledge pertaining to adaptive measures listed above and thus funding is being sought from GCF to cover the consultancy fee inclusive of hotels, airfare, venue, per diem and other logistical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exists a possibility for using locally-produced tomatoes for processing and developing other value-added forms such as dehydrated, pickled, </a:t>
            </a:r>
            <a:r>
              <a:rPr lang="en-US" sz="1200" kern="1200" dirty="0" err="1">
                <a:solidFill>
                  <a:schemeClr val="tx1"/>
                </a:solidFill>
                <a:effectLst/>
                <a:latin typeface="+mn-lt"/>
                <a:ea typeface="+mn-ea"/>
                <a:cs typeface="+mn-cs"/>
              </a:rPr>
              <a:t>crystallised</a:t>
            </a:r>
            <a:r>
              <a:rPr lang="en-US" sz="1200" kern="1200" dirty="0">
                <a:solidFill>
                  <a:schemeClr val="tx1"/>
                </a:solidFill>
                <a:effectLst/>
                <a:latin typeface="+mn-lt"/>
                <a:ea typeface="+mn-ea"/>
                <a:cs typeface="+mn-cs"/>
              </a:rPr>
              <a:t> tomatoes. However, this will necessitate investment into appropriate processing plants and a re-</a:t>
            </a:r>
            <a:r>
              <a:rPr lang="en-US" sz="1200" kern="1200" dirty="0" err="1">
                <a:solidFill>
                  <a:schemeClr val="tx1"/>
                </a:solidFill>
                <a:effectLst/>
                <a:latin typeface="+mn-lt"/>
                <a:ea typeface="+mn-ea"/>
                <a:cs typeface="+mn-cs"/>
              </a:rPr>
              <a:t>organisation</a:t>
            </a:r>
            <a:r>
              <a:rPr lang="en-US" sz="1200" kern="1200" dirty="0">
                <a:solidFill>
                  <a:schemeClr val="tx1"/>
                </a:solidFill>
                <a:effectLst/>
                <a:latin typeface="+mn-lt"/>
                <a:ea typeface="+mn-ea"/>
                <a:cs typeface="+mn-cs"/>
              </a:rPr>
              <a:t> of the present production system to ensure sustainability through reliable, constant and adequate supply of the raw material. This possibility however requires due evaluation especially from the economic perspective.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A665A2-1F5A-1D4D-8818-14A8A0FD70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xmlns="" id="{D0640682-E0FD-B74E-B61F-8210C69E286A}"/>
              </a:ext>
            </a:extLst>
          </p:cNvPr>
          <p:cNvSpPr>
            <a:spLocks noGrp="1"/>
          </p:cNvSpPr>
          <p:nvPr>
            <p:ph type="dt"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E06495-D298-224D-8B63-099644521C80}"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1/16/2019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90338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Date Placeholder 3"/>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BAFF69-3B56-EA4E-9775-3C6487DC148D}"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1/16/2019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A665A2-1F5A-1D4D-8818-14A8A0FD70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38992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Date Placeholder 3"/>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BAFF69-3B56-EA4E-9775-3C6487DC148D}"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1/16/2019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A665A2-1F5A-1D4D-8818-14A8A0FD70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65180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99</a:t>
            </a:fld>
            <a:endParaRPr lang="en-IN"/>
          </a:p>
        </p:txBody>
      </p:sp>
    </p:spTree>
    <p:extLst>
      <p:ext uri="{BB962C8B-B14F-4D97-AF65-F5344CB8AC3E}">
        <p14:creationId xmlns:p14="http://schemas.microsoft.com/office/powerpoint/2010/main" val="35849449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100</a:t>
            </a:fld>
            <a:endParaRPr lang="en-IN"/>
          </a:p>
        </p:txBody>
      </p:sp>
    </p:spTree>
    <p:extLst>
      <p:ext uri="{BB962C8B-B14F-4D97-AF65-F5344CB8AC3E}">
        <p14:creationId xmlns:p14="http://schemas.microsoft.com/office/powerpoint/2010/main" val="2733769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7</a:t>
            </a:fld>
            <a:endParaRPr lang="en-IN"/>
          </a:p>
        </p:txBody>
      </p:sp>
    </p:spTree>
    <p:extLst>
      <p:ext uri="{BB962C8B-B14F-4D97-AF65-F5344CB8AC3E}">
        <p14:creationId xmlns:p14="http://schemas.microsoft.com/office/powerpoint/2010/main" val="18261247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101</a:t>
            </a:fld>
            <a:endParaRPr lang="en-IN"/>
          </a:p>
        </p:txBody>
      </p:sp>
    </p:spTree>
    <p:extLst>
      <p:ext uri="{BB962C8B-B14F-4D97-AF65-F5344CB8AC3E}">
        <p14:creationId xmlns:p14="http://schemas.microsoft.com/office/powerpoint/2010/main" val="15329374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109</a:t>
            </a:fld>
            <a:endParaRPr lang="en-IN"/>
          </a:p>
        </p:txBody>
      </p:sp>
    </p:spTree>
    <p:extLst>
      <p:ext uri="{BB962C8B-B14F-4D97-AF65-F5344CB8AC3E}">
        <p14:creationId xmlns:p14="http://schemas.microsoft.com/office/powerpoint/2010/main" val="24976285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111</a:t>
            </a:fld>
            <a:endParaRPr lang="en-IN"/>
          </a:p>
        </p:txBody>
      </p:sp>
    </p:spTree>
    <p:extLst>
      <p:ext uri="{BB962C8B-B14F-4D97-AF65-F5344CB8AC3E}">
        <p14:creationId xmlns:p14="http://schemas.microsoft.com/office/powerpoint/2010/main" val="40526430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112</a:t>
            </a:fld>
            <a:endParaRPr lang="en-IN"/>
          </a:p>
        </p:txBody>
      </p:sp>
    </p:spTree>
    <p:extLst>
      <p:ext uri="{BB962C8B-B14F-4D97-AF65-F5344CB8AC3E}">
        <p14:creationId xmlns:p14="http://schemas.microsoft.com/office/powerpoint/2010/main" val="32175738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113</a:t>
            </a:fld>
            <a:endParaRPr lang="en-IN"/>
          </a:p>
        </p:txBody>
      </p:sp>
    </p:spTree>
    <p:extLst>
      <p:ext uri="{BB962C8B-B14F-4D97-AF65-F5344CB8AC3E}">
        <p14:creationId xmlns:p14="http://schemas.microsoft.com/office/powerpoint/2010/main" val="9871445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114</a:t>
            </a:fld>
            <a:endParaRPr lang="en-IN"/>
          </a:p>
        </p:txBody>
      </p:sp>
    </p:spTree>
    <p:extLst>
      <p:ext uri="{BB962C8B-B14F-4D97-AF65-F5344CB8AC3E}">
        <p14:creationId xmlns:p14="http://schemas.microsoft.com/office/powerpoint/2010/main" val="7648540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115</a:t>
            </a:fld>
            <a:endParaRPr lang="en-IN"/>
          </a:p>
        </p:txBody>
      </p:sp>
    </p:spTree>
    <p:extLst>
      <p:ext uri="{BB962C8B-B14F-4D97-AF65-F5344CB8AC3E}">
        <p14:creationId xmlns:p14="http://schemas.microsoft.com/office/powerpoint/2010/main" val="6036812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116</a:t>
            </a:fld>
            <a:endParaRPr lang="en-IN"/>
          </a:p>
        </p:txBody>
      </p:sp>
    </p:spTree>
    <p:extLst>
      <p:ext uri="{BB962C8B-B14F-4D97-AF65-F5344CB8AC3E}">
        <p14:creationId xmlns:p14="http://schemas.microsoft.com/office/powerpoint/2010/main" val="25833179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117</a:t>
            </a:fld>
            <a:endParaRPr lang="en-IN"/>
          </a:p>
        </p:txBody>
      </p:sp>
    </p:spTree>
    <p:extLst>
      <p:ext uri="{BB962C8B-B14F-4D97-AF65-F5344CB8AC3E}">
        <p14:creationId xmlns:p14="http://schemas.microsoft.com/office/powerpoint/2010/main" val="295865911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121</a:t>
            </a:fld>
            <a:endParaRPr lang="en-IN"/>
          </a:p>
        </p:txBody>
      </p:sp>
    </p:spTree>
    <p:extLst>
      <p:ext uri="{BB962C8B-B14F-4D97-AF65-F5344CB8AC3E}">
        <p14:creationId xmlns:p14="http://schemas.microsoft.com/office/powerpoint/2010/main" val="2281872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8</a:t>
            </a:fld>
            <a:endParaRPr lang="en-IN"/>
          </a:p>
        </p:txBody>
      </p:sp>
    </p:spTree>
    <p:extLst>
      <p:ext uri="{BB962C8B-B14F-4D97-AF65-F5344CB8AC3E}">
        <p14:creationId xmlns:p14="http://schemas.microsoft.com/office/powerpoint/2010/main" val="4906674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122</a:t>
            </a:fld>
            <a:endParaRPr lang="en-IN"/>
          </a:p>
        </p:txBody>
      </p:sp>
    </p:spTree>
    <p:extLst>
      <p:ext uri="{BB962C8B-B14F-4D97-AF65-F5344CB8AC3E}">
        <p14:creationId xmlns:p14="http://schemas.microsoft.com/office/powerpoint/2010/main" val="282769493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123</a:t>
            </a:fld>
            <a:endParaRPr lang="en-IN"/>
          </a:p>
        </p:txBody>
      </p:sp>
    </p:spTree>
    <p:extLst>
      <p:ext uri="{BB962C8B-B14F-4D97-AF65-F5344CB8AC3E}">
        <p14:creationId xmlns:p14="http://schemas.microsoft.com/office/powerpoint/2010/main" val="37868972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124</a:t>
            </a:fld>
            <a:endParaRPr lang="en-IN"/>
          </a:p>
        </p:txBody>
      </p:sp>
    </p:spTree>
    <p:extLst>
      <p:ext uri="{BB962C8B-B14F-4D97-AF65-F5344CB8AC3E}">
        <p14:creationId xmlns:p14="http://schemas.microsoft.com/office/powerpoint/2010/main" val="161904093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126</a:t>
            </a:fld>
            <a:endParaRPr lang="en-IN"/>
          </a:p>
        </p:txBody>
      </p:sp>
    </p:spTree>
    <p:extLst>
      <p:ext uri="{BB962C8B-B14F-4D97-AF65-F5344CB8AC3E}">
        <p14:creationId xmlns:p14="http://schemas.microsoft.com/office/powerpoint/2010/main" val="1705032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9</a:t>
            </a:fld>
            <a:endParaRPr lang="en-IN"/>
          </a:p>
        </p:txBody>
      </p:sp>
    </p:spTree>
    <p:extLst>
      <p:ext uri="{BB962C8B-B14F-4D97-AF65-F5344CB8AC3E}">
        <p14:creationId xmlns:p14="http://schemas.microsoft.com/office/powerpoint/2010/main" val="2727910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10</a:t>
            </a:fld>
            <a:endParaRPr lang="en-IN"/>
          </a:p>
        </p:txBody>
      </p:sp>
    </p:spTree>
    <p:extLst>
      <p:ext uri="{BB962C8B-B14F-4D97-AF65-F5344CB8AC3E}">
        <p14:creationId xmlns:p14="http://schemas.microsoft.com/office/powerpoint/2010/main" val="2188031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11</a:t>
            </a:fld>
            <a:endParaRPr lang="en-IN"/>
          </a:p>
        </p:txBody>
      </p:sp>
    </p:spTree>
    <p:extLst>
      <p:ext uri="{BB962C8B-B14F-4D97-AF65-F5344CB8AC3E}">
        <p14:creationId xmlns:p14="http://schemas.microsoft.com/office/powerpoint/2010/main" val="1948625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38A6251-1302-4965-A387-1F4FAEAB2B3D}" type="datetime1">
              <a:rPr lang="en-US" smtClean="0"/>
              <a:t>1/16/2019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3359180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DE04254-A564-4B11-A264-F144C9B7E85C}" type="datetime1">
              <a:rPr lang="en-US" smtClean="0"/>
              <a:t>1/16/2019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97F6A7-FF15-4BC2-A9E5-2D236F4540D1}" type="slidenum">
              <a:rPr lang="en-US"/>
              <a:pPr>
                <a:defRPr/>
              </a:pPr>
              <a:t>‹Nr.›</a:t>
            </a:fld>
            <a:endParaRPr lang="en-US"/>
          </a:p>
        </p:txBody>
      </p:sp>
    </p:spTree>
    <p:extLst>
      <p:ext uri="{BB962C8B-B14F-4D97-AF65-F5344CB8AC3E}">
        <p14:creationId xmlns:p14="http://schemas.microsoft.com/office/powerpoint/2010/main" val="1158602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F04B1CE-C4A4-443D-8E52-7AA770306B51}" type="datetime1">
              <a:rPr lang="en-US" smtClean="0"/>
              <a:t>1/16/2019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98FC09-F4B4-426F-AF2E-4A039803A715}" type="slidenum">
              <a:rPr lang="en-US"/>
              <a:pPr>
                <a:defRPr/>
              </a:pPr>
              <a:t>‹Nr.›</a:t>
            </a:fld>
            <a:endParaRPr lang="en-US"/>
          </a:p>
        </p:txBody>
      </p:sp>
    </p:spTree>
    <p:extLst>
      <p:ext uri="{BB962C8B-B14F-4D97-AF65-F5344CB8AC3E}">
        <p14:creationId xmlns:p14="http://schemas.microsoft.com/office/powerpoint/2010/main" val="3226735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247255" y="-59376"/>
            <a:ext cx="9386888"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251970" y="1186484"/>
            <a:ext cx="6636259"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319428" y="2075505"/>
            <a:ext cx="6509936" cy="1748729"/>
          </a:xfrm>
        </p:spPr>
        <p:txBody>
          <a:bodyPr bIns="0" anchor="b">
            <a:normAutofit/>
          </a:bodyPr>
          <a:lstStyle>
            <a:lvl1pPr algn="ctr">
              <a:lnSpc>
                <a:spcPct val="80000"/>
              </a:lnSpc>
              <a:defRPr sz="4050" spc="-113">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319428" y="3906267"/>
            <a:ext cx="6505070" cy="1322587"/>
          </a:xfrm>
        </p:spPr>
        <p:txBody>
          <a:bodyPr tIns="0">
            <a:normAutofit/>
          </a:bodyPr>
          <a:lstStyle>
            <a:lvl1pPr marL="0" indent="0" algn="ctr">
              <a:lnSpc>
                <a:spcPct val="100000"/>
              </a:lnSpc>
              <a:buNone/>
              <a:defRPr sz="1350" b="0">
                <a:solidFill>
                  <a:srgbClr val="FFFEFF"/>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603504" y="320040"/>
            <a:ext cx="2743200" cy="320040"/>
          </a:xfrm>
        </p:spPr>
        <p:txBody>
          <a:bodyPr vert="horz" lIns="91440" tIns="45720" rIns="91440" bIns="45720" rtlCol="0" anchor="ctr"/>
          <a:lstStyle>
            <a:lvl1pPr>
              <a:defRPr lang="en-US"/>
            </a:lvl1pPr>
          </a:lstStyle>
          <a:p>
            <a:fld id="{510CA15B-CCC0-0941-A40A-BEC57A61813A}" type="datetime1">
              <a:rPr lang="en-US" smtClean="0"/>
              <a:t>1/16/2019</a:t>
            </a:fld>
            <a:endParaRPr lang="en-US" dirty="0"/>
          </a:p>
        </p:txBody>
      </p:sp>
      <p:sp>
        <p:nvSpPr>
          <p:cNvPr id="5" name="Footer Placeholder 4"/>
          <p:cNvSpPr>
            <a:spLocks noGrp="1"/>
          </p:cNvSpPr>
          <p:nvPr>
            <p:ph type="ftr" sz="quarter" idx="11"/>
          </p:nvPr>
        </p:nvSpPr>
        <p:spPr>
          <a:xfrm>
            <a:off x="603504" y="6227064"/>
            <a:ext cx="7941564"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7852410" y="320040"/>
            <a:ext cx="685800" cy="320040"/>
          </a:xfrm>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2523377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313135" y="0"/>
            <a:ext cx="9438086"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600108" y="1699589"/>
            <a:ext cx="2755857"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474" y="2349925"/>
            <a:ext cx="2624234"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3838836" y="803186"/>
            <a:ext cx="4711405"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7EBD64-614C-494B-95F6-4E8E9CEA8ABA}" type="datetime1">
              <a:rPr lang="en-US" smtClean="0"/>
              <a:t>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1778456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247255" y="-59376"/>
            <a:ext cx="9386888"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2444659" y="1186484"/>
            <a:ext cx="4249609"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2508162" y="2074730"/>
            <a:ext cx="4117668" cy="1689390"/>
          </a:xfrm>
        </p:spPr>
        <p:txBody>
          <a:bodyPr bIns="0" anchor="b">
            <a:normAutofit/>
          </a:bodyPr>
          <a:lstStyle>
            <a:lvl1pPr algn="ctr">
              <a:defRPr sz="33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2508162" y="3846851"/>
            <a:ext cx="4117667" cy="1383770"/>
          </a:xfrm>
        </p:spPr>
        <p:txBody>
          <a:bodyPr tIns="0">
            <a:normAutofit/>
          </a:bodyPr>
          <a:lstStyle>
            <a:lvl1pPr marL="0" indent="0" algn="ctr">
              <a:buNone/>
              <a:defRPr sz="1350">
                <a:solidFill>
                  <a:srgbClr val="FFFEFF"/>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03504" y="320040"/>
            <a:ext cx="2743200" cy="320040"/>
          </a:xfrm>
        </p:spPr>
        <p:txBody>
          <a:bodyPr/>
          <a:lstStyle/>
          <a:p>
            <a:fld id="{9D551809-6947-DB4C-AD62-C04FF57215ED}" type="datetime1">
              <a:rPr lang="en-US" smtClean="0"/>
              <a:t>1/16/2019</a:t>
            </a:fld>
            <a:endParaRPr lang="en-US" dirty="0"/>
          </a:p>
        </p:txBody>
      </p:sp>
      <p:sp>
        <p:nvSpPr>
          <p:cNvPr id="5" name="Footer Placeholder 4"/>
          <p:cNvSpPr>
            <a:spLocks noGrp="1"/>
          </p:cNvSpPr>
          <p:nvPr>
            <p:ph type="ftr" sz="quarter" idx="11"/>
          </p:nvPr>
        </p:nvSpPr>
        <p:spPr>
          <a:xfrm>
            <a:off x="603504" y="6227064"/>
            <a:ext cx="7941564"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7852410" y="320040"/>
            <a:ext cx="685800" cy="320040"/>
          </a:xfrm>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1806111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313135" y="0"/>
            <a:ext cx="9438086"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600108" y="1699589"/>
            <a:ext cx="2755857"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750" y="2339670"/>
            <a:ext cx="2625621"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3840659" y="803188"/>
            <a:ext cx="4702193"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38835" y="3672162"/>
            <a:ext cx="4704017"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03504" y="320040"/>
            <a:ext cx="2743200" cy="320040"/>
          </a:xfrm>
        </p:spPr>
        <p:txBody>
          <a:bodyPr/>
          <a:lstStyle/>
          <a:p>
            <a:fld id="{984E3F01-2C11-F748-938A-57D76B3C4C8B}" type="datetime1">
              <a:rPr lang="en-US" smtClean="0"/>
              <a:t>1/16/2019</a:t>
            </a:fld>
            <a:endParaRPr lang="en-US" dirty="0"/>
          </a:p>
        </p:txBody>
      </p:sp>
      <p:sp>
        <p:nvSpPr>
          <p:cNvPr id="6" name="Footer Placeholder 5"/>
          <p:cNvSpPr>
            <a:spLocks noGrp="1"/>
          </p:cNvSpPr>
          <p:nvPr>
            <p:ph type="ftr" sz="quarter" idx="11"/>
          </p:nvPr>
        </p:nvSpPr>
        <p:spPr>
          <a:xfrm>
            <a:off x="603504" y="6227064"/>
            <a:ext cx="7941564" cy="320040"/>
          </a:xfrm>
        </p:spPr>
        <p:txBody>
          <a:bodyPr/>
          <a:lstStyle/>
          <a:p>
            <a:endParaRPr lang="en-US" dirty="0"/>
          </a:p>
        </p:txBody>
      </p:sp>
      <p:sp>
        <p:nvSpPr>
          <p:cNvPr id="7" name="Slide Number Placeholder 6"/>
          <p:cNvSpPr>
            <a:spLocks noGrp="1"/>
          </p:cNvSpPr>
          <p:nvPr>
            <p:ph type="sldNum" sz="quarter" idx="12"/>
          </p:nvPr>
        </p:nvSpPr>
        <p:spPr>
          <a:xfrm>
            <a:off x="7852410" y="320040"/>
            <a:ext cx="685800" cy="320040"/>
          </a:xfrm>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173649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313135" y="0"/>
            <a:ext cx="9438086"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600108" y="1699589"/>
            <a:ext cx="2755857"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751" y="2363916"/>
            <a:ext cx="2625621"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43853" y="803185"/>
            <a:ext cx="4698816" cy="685800"/>
          </a:xfrm>
        </p:spPr>
        <p:txBody>
          <a:bodyPr anchor="ctr">
            <a:noAutofit/>
          </a:bodyPr>
          <a:lstStyle>
            <a:lvl1pPr marL="0" indent="0" algn="l">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3843979" y="1488986"/>
            <a:ext cx="4698263"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38989" y="3665887"/>
            <a:ext cx="4698311" cy="685800"/>
          </a:xfrm>
        </p:spPr>
        <p:txBody>
          <a:bodyPr anchor="ctr">
            <a:noAutofit/>
          </a:bodyPr>
          <a:lstStyle>
            <a:lvl1pPr marL="0" indent="0" algn="l">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838835" y="4351687"/>
            <a:ext cx="4699191"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03504" y="320040"/>
            <a:ext cx="2743200" cy="320040"/>
          </a:xfrm>
        </p:spPr>
        <p:txBody>
          <a:bodyPr/>
          <a:lstStyle/>
          <a:p>
            <a:fld id="{DFD32165-9A21-F546-9411-0C0C5B6CD972}" type="datetime1">
              <a:rPr lang="en-US" smtClean="0"/>
              <a:t>1/16/2019</a:t>
            </a:fld>
            <a:endParaRPr lang="en-US" dirty="0"/>
          </a:p>
        </p:txBody>
      </p:sp>
      <p:sp>
        <p:nvSpPr>
          <p:cNvPr id="8" name="Footer Placeholder 7"/>
          <p:cNvSpPr>
            <a:spLocks noGrp="1"/>
          </p:cNvSpPr>
          <p:nvPr>
            <p:ph type="ftr" sz="quarter" idx="11"/>
          </p:nvPr>
        </p:nvSpPr>
        <p:spPr>
          <a:xfrm>
            <a:off x="603504" y="6227064"/>
            <a:ext cx="7941564" cy="320040"/>
          </a:xfrm>
        </p:spPr>
        <p:txBody>
          <a:bodyPr/>
          <a:lstStyle/>
          <a:p>
            <a:endParaRPr lang="en-US" dirty="0"/>
          </a:p>
        </p:txBody>
      </p:sp>
      <p:sp>
        <p:nvSpPr>
          <p:cNvPr id="9" name="Slide Number Placeholder 8"/>
          <p:cNvSpPr>
            <a:spLocks noGrp="1"/>
          </p:cNvSpPr>
          <p:nvPr>
            <p:ph type="sldNum" sz="quarter" idx="12"/>
          </p:nvPr>
        </p:nvSpPr>
        <p:spPr>
          <a:xfrm>
            <a:off x="7852410" y="320040"/>
            <a:ext cx="685800" cy="320040"/>
          </a:xfrm>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79313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313135" y="0"/>
            <a:ext cx="9438086"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600108" y="1699589"/>
            <a:ext cx="2755857"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474" y="2349925"/>
            <a:ext cx="2625897"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A53EE6-90C1-CF47-9312-019ADD172144}" type="datetime1">
              <a:rPr lang="en-US" smtClean="0"/>
              <a:t>1/16/2019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17772483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3504" y="320040"/>
            <a:ext cx="2743200" cy="320040"/>
          </a:xfrm>
        </p:spPr>
        <p:txBody>
          <a:bodyPr/>
          <a:lstStyle/>
          <a:p>
            <a:fld id="{29331AC5-997A-7843-80F4-130D48D4E7B9}" type="datetime1">
              <a:rPr lang="en-US" smtClean="0"/>
              <a:t>1/16/2019</a:t>
            </a:fld>
            <a:endParaRPr lang="en-US" dirty="0"/>
          </a:p>
        </p:txBody>
      </p:sp>
      <p:sp>
        <p:nvSpPr>
          <p:cNvPr id="3" name="Footer Placeholder 2"/>
          <p:cNvSpPr>
            <a:spLocks noGrp="1"/>
          </p:cNvSpPr>
          <p:nvPr>
            <p:ph type="ftr" sz="quarter" idx="11"/>
          </p:nvPr>
        </p:nvSpPr>
        <p:spPr>
          <a:xfrm>
            <a:off x="603504" y="6227064"/>
            <a:ext cx="7941564" cy="320040"/>
          </a:xfrm>
        </p:spPr>
        <p:txBody>
          <a:bodyPr/>
          <a:lstStyle/>
          <a:p>
            <a:endParaRPr lang="en-US" dirty="0"/>
          </a:p>
        </p:txBody>
      </p:sp>
      <p:sp>
        <p:nvSpPr>
          <p:cNvPr id="4" name="Slide Number Placeholder 3"/>
          <p:cNvSpPr>
            <a:spLocks noGrp="1"/>
          </p:cNvSpPr>
          <p:nvPr>
            <p:ph type="sldNum" sz="quarter" idx="12"/>
          </p:nvPr>
        </p:nvSpPr>
        <p:spPr>
          <a:xfrm>
            <a:off x="7852410" y="320040"/>
            <a:ext cx="685800" cy="320040"/>
          </a:xfrm>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11638775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313135" y="0"/>
            <a:ext cx="9438086"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600108" y="1699589"/>
            <a:ext cx="2755857"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474" y="2352026"/>
            <a:ext cx="2625898" cy="1223298"/>
          </a:xfrm>
        </p:spPr>
        <p:txBody>
          <a:bodyPr bIns="0" anchor="b">
            <a:noAutofit/>
          </a:bodyPr>
          <a:lstStyle>
            <a:lvl1pPr algn="ctr">
              <a:defRPr sz="24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3832488" y="802809"/>
            <a:ext cx="4706276" cy="524994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66474" y="3580186"/>
            <a:ext cx="2625898" cy="1221164"/>
          </a:xfrm>
        </p:spPr>
        <p:txBody>
          <a:bodyPr/>
          <a:lstStyle>
            <a:lvl1pPr marL="0" indent="0" algn="ctr">
              <a:buNone/>
              <a:defRPr sz="1200">
                <a:solidFill>
                  <a:srgbClr val="FFFE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1BBC001-875D-C642-BC15-18168D283B5B}" type="datetime1">
              <a:rPr lang="en-US" smtClean="0"/>
              <a:t>1/16/2019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3208588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49"/>
            <a:ext cx="8229600" cy="1143000"/>
          </a:xfrm>
        </p:spPr>
        <p:txBody>
          <a:bodyPr/>
          <a:lstStyle>
            <a:lvl1pPr>
              <a:defRPr sz="3600"/>
            </a:lvl1pPr>
          </a:lstStyle>
          <a:p>
            <a:r>
              <a:rPr lang="en-US"/>
              <a:t>Click to edit Master title style</a:t>
            </a:r>
          </a:p>
        </p:txBody>
      </p:sp>
      <p:sp>
        <p:nvSpPr>
          <p:cNvPr id="3" name="Content Placeholder 2"/>
          <p:cNvSpPr>
            <a:spLocks noGrp="1"/>
          </p:cNvSpPr>
          <p:nvPr>
            <p:ph idx="1"/>
          </p:nvPr>
        </p:nvSpPr>
        <p:spPr>
          <a:xfrm>
            <a:off x="457200" y="1200150"/>
            <a:ext cx="8229600" cy="542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87812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247255" y="-59376"/>
            <a:ext cx="9386888"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604002" y="1698332"/>
            <a:ext cx="4456155"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5657632" y="0"/>
            <a:ext cx="3486368" cy="6858000"/>
          </a:xfrm>
          <a:solidFill>
            <a:schemeClr val="bg1">
              <a:lumMod val="65000"/>
              <a:lumOff val="3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 name="Title 1"/>
          <p:cNvSpPr>
            <a:spLocks noGrp="1"/>
          </p:cNvSpPr>
          <p:nvPr>
            <p:ph type="title"/>
          </p:nvPr>
        </p:nvSpPr>
        <p:spPr>
          <a:xfrm>
            <a:off x="664082" y="2360255"/>
            <a:ext cx="4332485" cy="1178032"/>
          </a:xfrm>
        </p:spPr>
        <p:txBody>
          <a:bodyPr bIns="0" anchor="b">
            <a:normAutofit/>
          </a:bodyPr>
          <a:lstStyle>
            <a:lvl1pPr>
              <a:defRPr sz="27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64082" y="3545012"/>
            <a:ext cx="4332485" cy="1274198"/>
          </a:xfrm>
        </p:spPr>
        <p:txBody>
          <a:bodyPr>
            <a:normAutofit/>
          </a:bodyPr>
          <a:lstStyle>
            <a:lvl1pPr marL="0" indent="0" algn="ctr">
              <a:buNone/>
              <a:defRPr sz="1350">
                <a:solidFill>
                  <a:srgbClr val="FFFE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03504" y="320040"/>
            <a:ext cx="2743200" cy="320040"/>
          </a:xfrm>
        </p:spPr>
        <p:txBody>
          <a:bodyPr/>
          <a:lstStyle/>
          <a:p>
            <a:fld id="{740C7A7B-9920-A246-B52B-F251CF60BA70}" type="datetime1">
              <a:rPr lang="en-US" smtClean="0"/>
              <a:t>1/16/2019</a:t>
            </a:fld>
            <a:endParaRPr lang="en-US" dirty="0"/>
          </a:p>
        </p:txBody>
      </p:sp>
      <p:sp>
        <p:nvSpPr>
          <p:cNvPr id="6" name="Footer Placeholder 5"/>
          <p:cNvSpPr>
            <a:spLocks noGrp="1"/>
          </p:cNvSpPr>
          <p:nvPr>
            <p:ph type="ftr" sz="quarter" idx="11"/>
          </p:nvPr>
        </p:nvSpPr>
        <p:spPr>
          <a:xfrm>
            <a:off x="603505" y="6227064"/>
            <a:ext cx="4456652" cy="320040"/>
          </a:xfrm>
        </p:spPr>
        <p:txBody>
          <a:bodyPr/>
          <a:lstStyle/>
          <a:p>
            <a:endParaRPr lang="en-US" dirty="0"/>
          </a:p>
        </p:txBody>
      </p:sp>
      <p:sp>
        <p:nvSpPr>
          <p:cNvPr id="7" name="Slide Number Placeholder 6"/>
          <p:cNvSpPr>
            <a:spLocks noGrp="1"/>
          </p:cNvSpPr>
          <p:nvPr>
            <p:ph type="sldNum" sz="quarter" idx="12"/>
          </p:nvPr>
        </p:nvSpPr>
        <p:spPr>
          <a:xfrm>
            <a:off x="4371283" y="320040"/>
            <a:ext cx="685800" cy="320040"/>
          </a:xfrm>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33257243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313135" y="0"/>
            <a:ext cx="9438086"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600108" y="1699589"/>
            <a:ext cx="2755857"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474" y="2349926"/>
            <a:ext cx="2625897"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3832488" y="794719"/>
            <a:ext cx="4706276"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128520-1422-1748-B0DD-FB3CD3F46F41}" type="datetime1">
              <a:rPr lang="en-US" smtClean="0"/>
              <a:t>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27987396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9438086"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5789211" y="1699589"/>
            <a:ext cx="2755857"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5855578" y="2349925"/>
            <a:ext cx="2625896"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2060" y="798445"/>
            <a:ext cx="4701467" cy="5257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3504" y="320040"/>
            <a:ext cx="2743200" cy="320040"/>
          </a:xfrm>
        </p:spPr>
        <p:txBody>
          <a:bodyPr/>
          <a:lstStyle/>
          <a:p>
            <a:fld id="{60320FB7-8AC1-9A48-8A03-B1C6815DE0A7}" type="datetime1">
              <a:rPr lang="en-US" smtClean="0"/>
              <a:t>1/16/2019</a:t>
            </a:fld>
            <a:endParaRPr lang="en-US" dirty="0"/>
          </a:p>
        </p:txBody>
      </p:sp>
      <p:sp>
        <p:nvSpPr>
          <p:cNvPr id="5" name="Footer Placeholder 4"/>
          <p:cNvSpPr>
            <a:spLocks noGrp="1"/>
          </p:cNvSpPr>
          <p:nvPr>
            <p:ph type="ftr" sz="quarter" idx="11"/>
          </p:nvPr>
        </p:nvSpPr>
        <p:spPr>
          <a:xfrm>
            <a:off x="603504" y="6227064"/>
            <a:ext cx="7941564" cy="320040"/>
          </a:xfrm>
        </p:spPr>
        <p:txBody>
          <a:bodyPr/>
          <a:lstStyle/>
          <a:p>
            <a:endParaRPr lang="en-US" dirty="0"/>
          </a:p>
        </p:txBody>
      </p:sp>
      <p:sp>
        <p:nvSpPr>
          <p:cNvPr id="6" name="Slide Number Placeholder 5"/>
          <p:cNvSpPr>
            <a:spLocks noGrp="1"/>
          </p:cNvSpPr>
          <p:nvPr>
            <p:ph type="sldNum" sz="quarter" idx="12"/>
          </p:nvPr>
        </p:nvSpPr>
        <p:spPr>
          <a:xfrm>
            <a:off x="7852410" y="320040"/>
            <a:ext cx="685800" cy="320040"/>
          </a:xfrm>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17589037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700" y="0"/>
            <a:ext cx="9173370" cy="6856214"/>
            <a:chOff x="-16934" y="0"/>
            <a:chExt cx="12231160" cy="6856214"/>
          </a:xfrm>
        </p:grpSpPr>
        <p:pic>
          <p:nvPicPr>
            <p:cNvPr id="16" name="Picture 15" descr="HD-PanelTitleR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299" y="1871132"/>
            <a:ext cx="5111752" cy="1515533"/>
          </a:xfrm>
        </p:spPr>
        <p:txBody>
          <a:bodyPr anchor="b">
            <a:noAutofit/>
          </a:bodyPr>
          <a:lstStyle>
            <a:lvl1pPr algn="ctr">
              <a:defRPr sz="4050">
                <a:effectLst/>
              </a:defRPr>
            </a:lvl1pPr>
          </a:lstStyle>
          <a:p>
            <a:r>
              <a:rPr lang="en-US"/>
              <a:t>Click to edit Master title style</a:t>
            </a:r>
            <a:endParaRPr lang="en-US" dirty="0"/>
          </a:p>
        </p:txBody>
      </p:sp>
      <p:sp>
        <p:nvSpPr>
          <p:cNvPr id="3" name="Subtitle 2"/>
          <p:cNvSpPr>
            <a:spLocks noGrp="1"/>
          </p:cNvSpPr>
          <p:nvPr>
            <p:ph type="subTitle" idx="1"/>
          </p:nvPr>
        </p:nvSpPr>
        <p:spPr>
          <a:xfrm>
            <a:off x="2019299" y="3657597"/>
            <a:ext cx="5111752" cy="1320802"/>
          </a:xfrm>
        </p:spPr>
        <p:txBody>
          <a:bodyPr anchor="t">
            <a:normAutofit/>
          </a:bodyPr>
          <a:lstStyle>
            <a:lvl1pPr marL="0" indent="0" algn="ct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987425" y="5037663"/>
            <a:ext cx="673100" cy="279400"/>
          </a:xfrm>
        </p:spPr>
        <p:txBody>
          <a:bodyPr/>
          <a:lstStyle/>
          <a:p>
            <a:fld id="{8AA0FF2D-34AE-43C0-93FB-519726D749A8}" type="datetimeFigureOut">
              <a:rPr lang="en-US" smtClean="0"/>
              <a:t>1/16/2019</a:t>
            </a:fld>
            <a:endParaRPr lang="en-US"/>
          </a:p>
        </p:txBody>
      </p:sp>
      <p:sp>
        <p:nvSpPr>
          <p:cNvPr id="5" name="Footer Placeholder 4"/>
          <p:cNvSpPr>
            <a:spLocks noGrp="1"/>
          </p:cNvSpPr>
          <p:nvPr>
            <p:ph type="ftr" sz="quarter" idx="11"/>
          </p:nvPr>
        </p:nvSpPr>
        <p:spPr>
          <a:xfrm>
            <a:off x="2019298" y="5037663"/>
            <a:ext cx="3910976" cy="279400"/>
          </a:xfrm>
        </p:spPr>
        <p:txBody>
          <a:bodyPr/>
          <a:lstStyle/>
          <a:p>
            <a:endParaRPr lang="en-US"/>
          </a:p>
        </p:txBody>
      </p:sp>
      <p:sp>
        <p:nvSpPr>
          <p:cNvPr id="6" name="Slide Number Placeholder 5"/>
          <p:cNvSpPr>
            <a:spLocks noGrp="1"/>
          </p:cNvSpPr>
          <p:nvPr>
            <p:ph type="sldNum" sz="quarter" idx="12"/>
          </p:nvPr>
        </p:nvSpPr>
        <p:spPr>
          <a:xfrm>
            <a:off x="6717676" y="5037663"/>
            <a:ext cx="413375" cy="279400"/>
          </a:xfrm>
        </p:spPr>
        <p:txBody>
          <a:bodyPr/>
          <a:lstStyle/>
          <a:p>
            <a:fld id="{42EC11EE-7BDA-49EC-98AC-24031EC3ABB3}" type="slidenum">
              <a:rPr lang="en-US" smtClean="0"/>
              <a:t>‹Nr.›</a:t>
            </a:fld>
            <a:endParaRPr lang="en-US"/>
          </a:p>
        </p:txBody>
      </p:sp>
      <p:cxnSp>
        <p:nvCxnSpPr>
          <p:cNvPr id="15" name="Straight Connector 14"/>
          <p:cNvCxnSpPr/>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12219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A0FF2D-34AE-43C0-93FB-519726D749A8}"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C11EE-7BDA-49EC-98AC-24031EC3ABB3}" type="slidenum">
              <a:rPr lang="en-US" smtClean="0"/>
              <a:t>‹Nr.›</a:t>
            </a:fld>
            <a:endParaRPr lang="en-US"/>
          </a:p>
        </p:txBody>
      </p:sp>
    </p:spTree>
    <p:extLst>
      <p:ext uri="{BB962C8B-B14F-4D97-AF65-F5344CB8AC3E}">
        <p14:creationId xmlns:p14="http://schemas.microsoft.com/office/powerpoint/2010/main" val="6425078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1511300" y="3846052"/>
            <a:ext cx="6119018" cy="954547"/>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A0FF2D-34AE-43C0-93FB-519726D749A8}"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C11EE-7BDA-49EC-98AC-24031EC3ABB3}" type="slidenum">
              <a:rPr lang="en-US" smtClean="0"/>
              <a:t>‹Nr.›</a:t>
            </a:fld>
            <a:endParaRPr lang="en-US"/>
          </a:p>
        </p:txBody>
      </p:sp>
      <p:cxnSp>
        <p:nvCxnSpPr>
          <p:cNvPr id="16" name="Straight Connector 15"/>
          <p:cNvCxnSpPr/>
          <p:nvPr/>
        </p:nvCxnSpPr>
        <p:spPr>
          <a:xfrm>
            <a:off x="1509542"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18660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A0FF2D-34AE-43C0-93FB-519726D749A8}"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C11EE-7BDA-49EC-98AC-24031EC3ABB3}" type="slidenum">
              <a:rPr lang="en-US" smtClean="0"/>
              <a:t>‹Nr.›</a:t>
            </a:fld>
            <a:endParaRPr lang="en-US"/>
          </a:p>
        </p:txBody>
      </p:sp>
    </p:spTree>
    <p:extLst>
      <p:ext uri="{BB962C8B-B14F-4D97-AF65-F5344CB8AC3E}">
        <p14:creationId xmlns:p14="http://schemas.microsoft.com/office/powerpoint/2010/main" val="4882880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1550"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971550" y="3243263"/>
            <a:ext cx="3538728"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5503"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35503" y="3243263"/>
            <a:ext cx="3538728"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A0FF2D-34AE-43C0-93FB-519726D749A8}" type="datetimeFigureOut">
              <a:rPr lang="en-US" smtClean="0"/>
              <a:t>1/16/2019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EC11EE-7BDA-49EC-98AC-24031EC3ABB3}" type="slidenum">
              <a:rPr lang="en-US" smtClean="0"/>
              <a:t>‹Nr.›</a:t>
            </a:fld>
            <a:endParaRPr lang="en-US"/>
          </a:p>
        </p:txBody>
      </p:sp>
      <p:cxnSp>
        <p:nvCxnSpPr>
          <p:cNvPr id="18" name="Straight Connector 1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40795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A0FF2D-34AE-43C0-93FB-519726D749A8}" type="datetimeFigureOut">
              <a:rPr lang="en-US" smtClean="0"/>
              <a:t>1/16/2019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EC11EE-7BDA-49EC-98AC-24031EC3ABB3}" type="slidenum">
              <a:rPr lang="en-US" smtClean="0"/>
              <a:t>‹Nr.›</a:t>
            </a:fld>
            <a:endParaRPr lang="en-US"/>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35000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A0FF2D-34AE-43C0-93FB-519726D749A8}" type="datetimeFigureOut">
              <a:rPr lang="en-US" smtClean="0"/>
              <a:t>1/16/2019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EC11EE-7BDA-49EC-98AC-24031EC3ABB3}" type="slidenum">
              <a:rPr lang="en-US" smtClean="0"/>
              <a:t>‹Nr.›</a:t>
            </a:fld>
            <a:endParaRPr lang="en-US"/>
          </a:p>
        </p:txBody>
      </p:sp>
    </p:spTree>
    <p:extLst>
      <p:ext uri="{BB962C8B-B14F-4D97-AF65-F5344CB8AC3E}">
        <p14:creationId xmlns:p14="http://schemas.microsoft.com/office/powerpoint/2010/main" val="3206553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2EB83C8-638E-4EF7-BB99-2294C41D2687}" type="datetime1">
              <a:rPr lang="en-US" smtClean="0"/>
              <a:t>1/16/2019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F1B51F-DDD5-4AD5-BBA5-0535BDF2DC8A}" type="slidenum">
              <a:rPr lang="en-US"/>
              <a:pPr>
                <a:defRPr/>
              </a:pPr>
              <a:t>‹Nr.›</a:t>
            </a:fld>
            <a:endParaRPr lang="en-US"/>
          </a:p>
        </p:txBody>
      </p:sp>
    </p:spTree>
    <p:extLst>
      <p:ext uri="{BB962C8B-B14F-4D97-AF65-F5344CB8AC3E}">
        <p14:creationId xmlns:p14="http://schemas.microsoft.com/office/powerpoint/2010/main" val="22094295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59" y="1388534"/>
            <a:ext cx="2788841" cy="13716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4064001" y="982132"/>
            <a:ext cx="4102100"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70359" y="3031065"/>
            <a:ext cx="2788841" cy="2438404"/>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8AA0FF2D-34AE-43C0-93FB-519726D749A8}"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C11EE-7BDA-49EC-98AC-24031EC3ABB3}" type="slidenum">
              <a:rPr lang="en-US" smtClean="0"/>
              <a:t>‹Nr.›</a:t>
            </a:fld>
            <a:endParaRPr lang="en-US"/>
          </a:p>
        </p:txBody>
      </p:sp>
      <p:cxnSp>
        <p:nvCxnSpPr>
          <p:cNvPr id="16" name="Straight Connector 15"/>
          <p:cNvCxnSpPr/>
          <p:nvPr/>
        </p:nvCxnSpPr>
        <p:spPr>
          <a:xfrm>
            <a:off x="1047127" y="2912533"/>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29381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21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6071124" y="1041400"/>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49" y="3255432"/>
            <a:ext cx="4681362" cy="1828800"/>
          </a:xfrm>
        </p:spPr>
        <p:txBody>
          <a:bodyPr anchor="t">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8AA0FF2D-34AE-43C0-93FB-519726D749A8}"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C11EE-7BDA-49EC-98AC-24031EC3ABB3}" type="slidenum">
              <a:rPr lang="en-US" smtClean="0"/>
              <a:t>‹Nr.›</a:t>
            </a:fld>
            <a:endParaRPr lang="en-US"/>
          </a:p>
        </p:txBody>
      </p:sp>
    </p:spTree>
    <p:extLst>
      <p:ext uri="{BB962C8B-B14F-4D97-AF65-F5344CB8AC3E}">
        <p14:creationId xmlns:p14="http://schemas.microsoft.com/office/powerpoint/2010/main" val="15853844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4815415"/>
            <a:ext cx="7207250" cy="566738"/>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1070" y="1041400"/>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51" y="5382153"/>
            <a:ext cx="7207250" cy="493712"/>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8AA0FF2D-34AE-43C0-93FB-519726D749A8}"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C11EE-7BDA-49EC-98AC-24031EC3ABB3}" type="slidenum">
              <a:rPr lang="en-US" smtClean="0"/>
              <a:t>‹Nr.›</a:t>
            </a:fld>
            <a:endParaRPr lang="en-US"/>
          </a:p>
        </p:txBody>
      </p:sp>
    </p:spTree>
    <p:extLst>
      <p:ext uri="{BB962C8B-B14F-4D97-AF65-F5344CB8AC3E}">
        <p14:creationId xmlns:p14="http://schemas.microsoft.com/office/powerpoint/2010/main" val="15401289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1" y="982132"/>
            <a:ext cx="7194549" cy="2954868"/>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7901" y="4343400"/>
            <a:ext cx="7194549" cy="15324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A0FF2D-34AE-43C0-93FB-519726D749A8}"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C11EE-7BDA-49EC-98AC-24031EC3ABB3}" type="slidenum">
              <a:rPr lang="en-US" smtClean="0"/>
              <a:t>‹Nr.›</a:t>
            </a:fld>
            <a:endParaRPr lang="en-US"/>
          </a:p>
        </p:txBody>
      </p:sp>
      <p:cxnSp>
        <p:nvCxnSpPr>
          <p:cNvPr id="15" name="Straight Connector 14"/>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01617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370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109" y="3352800"/>
            <a:ext cx="6629402" cy="584200"/>
          </a:xfrm>
        </p:spPr>
        <p:txBody>
          <a:bodyPr anchor="ctr">
            <a:normAutofit/>
          </a:bodyPr>
          <a:lstStyle>
            <a:lvl1pPr marL="0" indent="0" algn="r">
              <a:buFontTx/>
              <a:buNone/>
              <a:defRPr sz="15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971551" y="4343400"/>
            <a:ext cx="7207250" cy="15324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A0FF2D-34AE-43C0-93FB-519726D749A8}"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C11EE-7BDA-49EC-98AC-24031EC3ABB3}" type="slidenum">
              <a:rPr lang="en-US" smtClean="0"/>
              <a:t>‹Nr.›</a:t>
            </a:fld>
            <a:endParaRPr lang="en-US"/>
          </a:p>
        </p:txBody>
      </p:sp>
      <p:sp>
        <p:nvSpPr>
          <p:cNvPr id="14" name="TextBox 13"/>
          <p:cNvSpPr txBox="1"/>
          <p:nvPr/>
        </p:nvSpPr>
        <p:spPr>
          <a:xfrm>
            <a:off x="646510" y="879961"/>
            <a:ext cx="457200" cy="584776"/>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950200" y="2827870"/>
            <a:ext cx="457200" cy="584776"/>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19" name="Straight Connector 18"/>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60033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3308581"/>
            <a:ext cx="7207251" cy="1468800"/>
          </a:xfrm>
        </p:spPr>
        <p:txBody>
          <a:bodyPr anchor="b">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4777381"/>
            <a:ext cx="7207251" cy="8604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A0FF2D-34AE-43C0-93FB-519726D749A8}"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C11EE-7BDA-49EC-98AC-24031EC3ABB3}" type="slidenum">
              <a:rPr lang="en-US" smtClean="0"/>
              <a:t>‹Nr.›</a:t>
            </a:fld>
            <a:endParaRPr lang="en-US"/>
          </a:p>
        </p:txBody>
      </p:sp>
    </p:spTree>
    <p:extLst>
      <p:ext uri="{BB962C8B-B14F-4D97-AF65-F5344CB8AC3E}">
        <p14:creationId xmlns:p14="http://schemas.microsoft.com/office/powerpoint/2010/main" val="6845057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243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971551" y="3639312"/>
            <a:ext cx="7207251" cy="886968"/>
          </a:xfrm>
        </p:spPr>
        <p:txBody>
          <a:bodyPr anchor="b">
            <a:normAutofit/>
          </a:bodyPr>
          <a:lstStyle>
            <a:lvl1pPr marL="0" indent="0" algn="l">
              <a:spcBef>
                <a:spcPts val="0"/>
              </a:spcBef>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971551" y="4529667"/>
            <a:ext cx="7207251" cy="13462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A0FF2D-34AE-43C0-93FB-519726D749A8}"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C11EE-7BDA-49EC-98AC-24031EC3ABB3}" type="slidenum">
              <a:rPr lang="en-US" smtClean="0"/>
              <a:t>‹Nr.›</a:t>
            </a:fld>
            <a:endParaRPr lang="en-US"/>
          </a:p>
        </p:txBody>
      </p:sp>
      <p:sp>
        <p:nvSpPr>
          <p:cNvPr id="12" name="TextBox 11"/>
          <p:cNvSpPr txBox="1"/>
          <p:nvPr/>
        </p:nvSpPr>
        <p:spPr>
          <a:xfrm>
            <a:off x="646510" y="879961"/>
            <a:ext cx="457200" cy="584776"/>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3" name="TextBox 12"/>
          <p:cNvSpPr txBox="1"/>
          <p:nvPr/>
        </p:nvSpPr>
        <p:spPr>
          <a:xfrm>
            <a:off x="7950200" y="2599261"/>
            <a:ext cx="457200" cy="584776"/>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26" name="Straight Connector 25"/>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37430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7250"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971551" y="3630168"/>
            <a:ext cx="7207251" cy="841248"/>
          </a:xfrm>
        </p:spPr>
        <p:txBody>
          <a:bodyPr anchor="b">
            <a:normAutofit/>
          </a:bodyPr>
          <a:lstStyle>
            <a:lvl1pPr marL="0" indent="0" algn="l">
              <a:spcBef>
                <a:spcPts val="0"/>
              </a:spcBef>
              <a:buNone/>
              <a:defRPr sz="21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971550" y="4470400"/>
            <a:ext cx="7207253" cy="1405467"/>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A0FF2D-34AE-43C0-93FB-519726D749A8}"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C11EE-7BDA-49EC-98AC-24031EC3ABB3}" type="slidenum">
              <a:rPr lang="en-US" smtClean="0"/>
              <a:t>‹Nr.›</a:t>
            </a:fld>
            <a:endParaRPr lang="en-US"/>
          </a:p>
        </p:txBody>
      </p:sp>
      <p:cxnSp>
        <p:nvCxnSpPr>
          <p:cNvPr id="15" name="Straight Connector 14"/>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76869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A0FF2D-34AE-43C0-93FB-519726D749A8}"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C11EE-7BDA-49EC-98AC-24031EC3ABB3}" type="slidenum">
              <a:rPr lang="en-US" smtClean="0"/>
              <a:t>‹Nr.›</a:t>
            </a:fld>
            <a:endParaRPr lang="en-US"/>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01891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982132"/>
            <a:ext cx="1418171"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71549" y="982132"/>
            <a:ext cx="5574769"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A0FF2D-34AE-43C0-93FB-519726D749A8}"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C11EE-7BDA-49EC-98AC-24031EC3ABB3}" type="slidenum">
              <a:rPr lang="en-US" smtClean="0"/>
              <a:t>‹Nr.›</a:t>
            </a:fld>
            <a:endParaRPr lang="en-US"/>
          </a:p>
        </p:txBody>
      </p:sp>
      <p:cxnSp>
        <p:nvCxnSpPr>
          <p:cNvPr id="14" name="Straight Connector 13"/>
          <p:cNvCxnSpPr/>
          <p:nvPr/>
        </p:nvCxnSpPr>
        <p:spPr>
          <a:xfrm>
            <a:off x="6647918"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4532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131356C-8186-4614-93B6-FE0C6E7EC905}" type="datetime1">
              <a:rPr lang="en-US" smtClean="0"/>
              <a:t>1/16/2019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97FA127-4525-4A54-B6AB-BC7FE1951918}" type="slidenum">
              <a:rPr lang="en-US"/>
              <a:pPr>
                <a:defRPr/>
              </a:pPr>
              <a:t>‹Nr.›</a:t>
            </a:fld>
            <a:endParaRPr lang="en-US"/>
          </a:p>
        </p:txBody>
      </p:sp>
    </p:spTree>
    <p:extLst>
      <p:ext uri="{BB962C8B-B14F-4D97-AF65-F5344CB8AC3E}">
        <p14:creationId xmlns:p14="http://schemas.microsoft.com/office/powerpoint/2010/main" val="2329743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5266FF8-33CA-469C-B05F-1E8F968FC92A}" type="datetime1">
              <a:rPr lang="en-US" smtClean="0"/>
              <a:t>1/16/2019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AB4CF96-187D-4331-93B9-F2D57255E8B2}" type="slidenum">
              <a:rPr lang="en-US"/>
              <a:pPr>
                <a:defRPr/>
              </a:pPr>
              <a:t>‹Nr.›</a:t>
            </a:fld>
            <a:endParaRPr lang="en-US"/>
          </a:p>
        </p:txBody>
      </p:sp>
    </p:spTree>
    <p:extLst>
      <p:ext uri="{BB962C8B-B14F-4D97-AF65-F5344CB8AC3E}">
        <p14:creationId xmlns:p14="http://schemas.microsoft.com/office/powerpoint/2010/main" val="1155260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E062159-F29C-4C31-8936-B068ABC489C7}" type="datetime1">
              <a:rPr lang="en-US" smtClean="0"/>
              <a:t>1/16/2019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34DBEFC-2DBA-43BF-8C56-FABC31E27A4D}" type="slidenum">
              <a:rPr lang="en-US"/>
              <a:pPr>
                <a:defRPr/>
              </a:pPr>
              <a:t>‹Nr.›</a:t>
            </a:fld>
            <a:endParaRPr lang="en-US"/>
          </a:p>
        </p:txBody>
      </p:sp>
    </p:spTree>
    <p:extLst>
      <p:ext uri="{BB962C8B-B14F-4D97-AF65-F5344CB8AC3E}">
        <p14:creationId xmlns:p14="http://schemas.microsoft.com/office/powerpoint/2010/main" val="3526800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D006ED9-861D-41D1-BEA5-A88878C48564}" type="datetime1">
              <a:rPr lang="en-US" smtClean="0"/>
              <a:t>1/16/2019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8B1AF5B-DACB-4B4A-9C11-9FC43F4E02DB}" type="slidenum">
              <a:rPr lang="en-US"/>
              <a:pPr>
                <a:defRPr/>
              </a:pPr>
              <a:t>‹Nr.›</a:t>
            </a:fld>
            <a:endParaRPr lang="en-US"/>
          </a:p>
        </p:txBody>
      </p:sp>
    </p:spTree>
    <p:extLst>
      <p:ext uri="{BB962C8B-B14F-4D97-AF65-F5344CB8AC3E}">
        <p14:creationId xmlns:p14="http://schemas.microsoft.com/office/powerpoint/2010/main" val="688314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0F46505-594C-4AED-B395-7F670DB1C3EB}" type="datetime1">
              <a:rPr lang="en-US" smtClean="0"/>
              <a:t>1/16/2019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AC39214-D0F7-4E37-B4A3-94D54D92AEFE}" type="slidenum">
              <a:rPr lang="en-US"/>
              <a:pPr>
                <a:defRPr/>
              </a:pPr>
              <a:t>‹Nr.›</a:t>
            </a:fld>
            <a:endParaRPr lang="en-US"/>
          </a:p>
        </p:txBody>
      </p:sp>
    </p:spTree>
    <p:extLst>
      <p:ext uri="{BB962C8B-B14F-4D97-AF65-F5344CB8AC3E}">
        <p14:creationId xmlns:p14="http://schemas.microsoft.com/office/powerpoint/2010/main" val="962573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136B09A-D713-41DF-B3BE-8DCB5A0821DD}" type="datetime1">
              <a:rPr lang="en-US" smtClean="0"/>
              <a:t>1/16/2019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F1E0C85-36CA-4D5A-9186-F5A0F4D27955}" type="slidenum">
              <a:rPr lang="en-US"/>
              <a:pPr>
                <a:defRPr/>
              </a:pPr>
              <a:t>‹Nr.›</a:t>
            </a:fld>
            <a:endParaRPr lang="en-US"/>
          </a:p>
        </p:txBody>
      </p:sp>
    </p:spTree>
    <p:extLst>
      <p:ext uri="{BB962C8B-B14F-4D97-AF65-F5344CB8AC3E}">
        <p14:creationId xmlns:p14="http://schemas.microsoft.com/office/powerpoint/2010/main" val="2457944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3.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de-DE"/>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de-DE"/>
              <a:t>Click to edit Master text styles</a:t>
            </a:r>
          </a:p>
          <a:p>
            <a:pPr lvl="1"/>
            <a:r>
              <a:rPr lang="en-US" altLang="de-DE"/>
              <a:t>Second level</a:t>
            </a:r>
          </a:p>
          <a:p>
            <a:pPr lvl="2"/>
            <a:r>
              <a:rPr lang="en-US" altLang="de-DE"/>
              <a:t>Third level</a:t>
            </a:r>
          </a:p>
          <a:p>
            <a:pPr lvl="3"/>
            <a:r>
              <a:rPr lang="en-US" altLang="de-DE"/>
              <a:t>Fourth level</a:t>
            </a:r>
          </a:p>
          <a:p>
            <a:pPr lvl="4"/>
            <a:r>
              <a:rPr lang="en-US" altLang="de-DE"/>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8DAC232-5EB1-4DFF-9C34-56523DE18801}" type="datetime1">
              <a:rPr lang="en-US" smtClean="0"/>
              <a:t>1/16/2019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r>
              <a:rPr lang="en-US" dirty="0"/>
              <a:t>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8371" y="2358392"/>
            <a:ext cx="2624000"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076237" y="794719"/>
            <a:ext cx="4462527"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603504" y="320040"/>
            <a:ext cx="2743200" cy="320040"/>
          </a:xfrm>
          <a:prstGeom prst="rect">
            <a:avLst/>
          </a:prstGeom>
        </p:spPr>
        <p:txBody>
          <a:bodyPr vert="horz" lIns="91440" tIns="45720" rIns="91440" bIns="45720" rtlCol="0" anchor="ctr"/>
          <a:lstStyle>
            <a:lvl1pPr algn="l">
              <a:defRPr sz="750">
                <a:solidFill>
                  <a:schemeClr val="tx1">
                    <a:tint val="75000"/>
                  </a:schemeClr>
                </a:solidFill>
              </a:defRPr>
            </a:lvl1pPr>
          </a:lstStyle>
          <a:p>
            <a:fld id="{BFDD3859-D0CF-0942-A4DC-23AC0D529258}" type="datetime1">
              <a:rPr lang="en-US" smtClean="0"/>
              <a:t>1/16/2019</a:t>
            </a:fld>
            <a:endParaRPr lang="en-US" dirty="0"/>
          </a:p>
        </p:txBody>
      </p:sp>
      <p:sp>
        <p:nvSpPr>
          <p:cNvPr id="5" name="Footer Placeholder 4"/>
          <p:cNvSpPr>
            <a:spLocks noGrp="1"/>
          </p:cNvSpPr>
          <p:nvPr>
            <p:ph type="ftr" sz="quarter" idx="3"/>
          </p:nvPr>
        </p:nvSpPr>
        <p:spPr>
          <a:xfrm>
            <a:off x="603504" y="6227064"/>
            <a:ext cx="7941564" cy="320040"/>
          </a:xfrm>
          <a:prstGeom prst="rect">
            <a:avLst/>
          </a:prstGeom>
        </p:spPr>
        <p:txBody>
          <a:bodyPr vert="horz" lIns="91440" tIns="45720" rIns="91440" bIns="45720" rtlCol="0" anchor="ctr"/>
          <a:lstStyle>
            <a:lvl1pPr algn="r">
              <a:defRPr sz="7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852410" y="320040"/>
            <a:ext cx="685800" cy="320040"/>
          </a:xfrm>
          <a:prstGeom prst="rect">
            <a:avLst/>
          </a:prstGeom>
        </p:spPr>
        <p:txBody>
          <a:bodyPr vert="horz" lIns="91440" tIns="45720" rIns="91440" bIns="45720" rtlCol="0" anchor="ctr"/>
          <a:lstStyle>
            <a:lvl1pPr algn="r">
              <a:defRPr sz="750">
                <a:solidFill>
                  <a:schemeClr val="tx1">
                    <a:tint val="75000"/>
                  </a:schemeClr>
                </a:solidFill>
              </a:defRPr>
            </a:lvl1p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6811857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685800" rtl="0" eaLnBrk="1" latinLnBrk="0" hangingPunct="1">
        <a:lnSpc>
          <a:spcPct val="85000"/>
        </a:lnSpc>
        <a:spcBef>
          <a:spcPct val="0"/>
        </a:spcBef>
        <a:buNone/>
        <a:defRPr sz="3000" b="0" i="0" kern="1200" cap="none" spc="-113">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10000"/>
        <a:buFont typeface="Wingdings" panose="05000000000000000000" pitchFamily="2" charset="2"/>
        <a:buChar char="§"/>
        <a:defRPr sz="135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05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1802" y="0"/>
            <a:ext cx="9172472" cy="6856214"/>
            <a:chOff x="-15736" y="0"/>
            <a:chExt cx="12229962" cy="6856214"/>
          </a:xfrm>
        </p:grpSpPr>
        <p:pic>
          <p:nvPicPr>
            <p:cNvPr id="8" name="Picture 7" descr="HD-PanelContent.png"/>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982133"/>
            <a:ext cx="7200897"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71551" y="2556932"/>
            <a:ext cx="7200897"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8AA0FF2D-34AE-43C0-93FB-519726D749A8}" type="datetimeFigureOut">
              <a:rPr lang="en-US" smtClean="0"/>
              <a:t>1/16/2019</a:t>
            </a:fld>
            <a:endParaRPr lang="en-US"/>
          </a:p>
        </p:txBody>
      </p:sp>
      <p:sp>
        <p:nvSpPr>
          <p:cNvPr id="5" name="Footer Placeholder 4"/>
          <p:cNvSpPr>
            <a:spLocks noGrp="1"/>
          </p:cNvSpPr>
          <p:nvPr>
            <p:ph type="ftr" sz="quarter" idx="3"/>
          </p:nvPr>
        </p:nvSpPr>
        <p:spPr>
          <a:xfrm>
            <a:off x="971551" y="5969000"/>
            <a:ext cx="5479425" cy="27940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765426" y="5969000"/>
            <a:ext cx="407023"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42EC11EE-7BDA-49EC-98AC-24031EC3ABB3}" type="slidenum">
              <a:rPr lang="en-US" smtClean="0"/>
              <a:t>‹Nr.›</a:t>
            </a:fld>
            <a:endParaRPr lang="en-US"/>
          </a:p>
        </p:txBody>
      </p:sp>
    </p:spTree>
    <p:extLst>
      <p:ext uri="{BB962C8B-B14F-4D97-AF65-F5344CB8AC3E}">
        <p14:creationId xmlns:p14="http://schemas.microsoft.com/office/powerpoint/2010/main" val="42428947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342900" rtl="0"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notesSlide" Target="../notesSlides/notesSlide51.xml"/><Relationship Id="rId1" Type="http://schemas.openxmlformats.org/officeDocument/2006/relationships/slideLayout" Target="../slideLayouts/slideLayout6.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hyperlink" Target="http://saaiks.net/" TargetMode="External"/><Relationship Id="rId7" Type="http://schemas.openxmlformats.org/officeDocument/2006/relationships/hyperlink" Target="http://www.ccardesa.org/"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hyperlink" Target="mailto:dgroups@ccardesa.org" TargetMode="External"/><Relationship Id="rId5" Type="http://schemas.openxmlformats.org/officeDocument/2006/relationships/hyperlink" Target="http://www.twitter.com/ccardesaa" TargetMode="External"/><Relationship Id="rId4" Type="http://schemas.openxmlformats.org/officeDocument/2006/relationships/hyperlink" Target="http://www.facebook.com/ccardesa" TargetMode="Externa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8" Type="http://schemas.openxmlformats.org/officeDocument/2006/relationships/hyperlink" Target="http://www.adaptationcommunity.et/" TargetMode="External"/><Relationship Id="rId13" Type="http://schemas.openxmlformats.org/officeDocument/2006/relationships/hyperlink" Target="http://www.fao.org/in-action/sharp/en/" TargetMode="External"/><Relationship Id="rId3" Type="http://schemas.openxmlformats.org/officeDocument/2006/relationships/hyperlink" Target="http://www.fao.org/gacsa/en" TargetMode="External"/><Relationship Id="rId7" Type="http://schemas.openxmlformats.org/officeDocument/2006/relationships/hyperlink" Target="http://www.fao.org/climate-smart-agriculture/en" TargetMode="External"/><Relationship Id="rId12" Type="http://schemas.openxmlformats.org/officeDocument/2006/relationships/hyperlink" Target="http://www.worldbank.org/" TargetMode="External"/><Relationship Id="rId2" Type="http://schemas.openxmlformats.org/officeDocument/2006/relationships/notesSlide" Target="../notesSlides/notesSlide63.xml"/><Relationship Id="rId1" Type="http://schemas.openxmlformats.org/officeDocument/2006/relationships/slideLayout" Target="../slideLayouts/slideLayout6.xml"/><Relationship Id="rId6" Type="http://schemas.openxmlformats.org/officeDocument/2006/relationships/hyperlink" Target="http://www.agriwaterpedia.info/" TargetMode="External"/><Relationship Id="rId11" Type="http://schemas.openxmlformats.org/officeDocument/2006/relationships/hyperlink" Target="mailto:Join-climate-l@lists.iisd.ca" TargetMode="External"/><Relationship Id="rId5" Type="http://schemas.openxmlformats.org/officeDocument/2006/relationships/hyperlink" Target="http://www.wocat.net/" TargetMode="External"/><Relationship Id="rId15" Type="http://schemas.openxmlformats.org/officeDocument/2006/relationships/hyperlink" Target="http://www.fao.org/nr/sustainability/sustainability-assessments-safa/en/" TargetMode="External"/><Relationship Id="rId10" Type="http://schemas.openxmlformats.org/officeDocument/2006/relationships/hyperlink" Target="https://csa-guide.ccafs.cgiar.org/" TargetMode="External"/><Relationship Id="rId4" Type="http://schemas.openxmlformats.org/officeDocument/2006/relationships/hyperlink" Target="http://saaiks.net/" TargetMode="External"/><Relationship Id="rId9" Type="http://schemas.openxmlformats.org/officeDocument/2006/relationships/hyperlink" Target="http://www.cip.csag.utc.ac.za/" TargetMode="External"/><Relationship Id="rId14" Type="http://schemas.openxmlformats.org/officeDocument/2006/relationships/hyperlink" Target="https://www.hafl.bfh.ch/en/research-consulting-services/agricultural-science/sustainability-and-ecosystems/sustainability-assessment/rise.html" TargetMode="External"/></Relationships>
</file>

<file path=ppt/slides/_rels/slide12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hyperlink" Target="http://www.saaiks.net/blog/mshare_ressource/tackling-climate-change-in-agriculture-approaches-to-climate-change-adaptation-and-climate-smart-agriculture-in-southern-africa/"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2.png"/><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1.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2.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3.xml"/><Relationship Id="rId5" Type="http://schemas.openxmlformats.org/officeDocument/2006/relationships/image" Target="../media/image45.png"/><Relationship Id="rId4" Type="http://schemas.openxmlformats.org/officeDocument/2006/relationships/image" Target="../media/image44.pn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8223" y="2133600"/>
            <a:ext cx="8077200" cy="1752600"/>
          </a:xfrm>
        </p:spPr>
        <p:txBody>
          <a:bodyPr rtlCol="0">
            <a:noAutofit/>
          </a:bodyPr>
          <a:lstStyle/>
          <a:p>
            <a:pPr eaLnBrk="1" fontAlgn="auto" hangingPunct="1">
              <a:spcAft>
                <a:spcPts val="0"/>
              </a:spcAft>
              <a:defRPr/>
            </a:pPr>
            <a:r>
              <a:rPr lang="en-GB" sz="3200" b="1" dirty="0"/>
              <a:t>Training  on</a:t>
            </a:r>
            <a:br>
              <a:rPr lang="en-GB" sz="3200" b="1" dirty="0"/>
            </a:br>
            <a:r>
              <a:rPr lang="en-GB" sz="3200" b="1" dirty="0"/>
              <a:t>“Tackling Climate Change in Agriculture: Approaches to Adaptation and Climate Smart Agriculture in the SADC Region”</a:t>
            </a:r>
            <a:endParaRPr lang="en-GB" sz="3200" dirty="0"/>
          </a:p>
        </p:txBody>
      </p:sp>
      <p:sp>
        <p:nvSpPr>
          <p:cNvPr id="3" name="Subtitle 2"/>
          <p:cNvSpPr>
            <a:spLocks noGrp="1"/>
          </p:cNvSpPr>
          <p:nvPr>
            <p:ph type="subTitle" idx="1"/>
          </p:nvPr>
        </p:nvSpPr>
        <p:spPr>
          <a:xfrm>
            <a:off x="1371600" y="4572000"/>
            <a:ext cx="5991150" cy="1752600"/>
          </a:xfrm>
        </p:spPr>
        <p:txBody>
          <a:bodyPr rtlCol="0">
            <a:normAutofit fontScale="70000" lnSpcReduction="20000"/>
          </a:bodyPr>
          <a:lstStyle/>
          <a:p>
            <a:pPr eaLnBrk="1" fontAlgn="auto" hangingPunct="1">
              <a:spcAft>
                <a:spcPts val="0"/>
              </a:spcAft>
              <a:defRPr/>
            </a:pPr>
            <a:r>
              <a:rPr lang="en-IN" dirty="0"/>
              <a:t>Facilitation: Catalina Berger and </a:t>
            </a:r>
            <a:r>
              <a:rPr lang="en-IN" dirty="0" err="1"/>
              <a:t>Dr.</a:t>
            </a:r>
            <a:r>
              <a:rPr lang="en-IN" dirty="0"/>
              <a:t> </a:t>
            </a:r>
            <a:r>
              <a:rPr lang="en-IN" dirty="0" err="1"/>
              <a:t>Wiebke</a:t>
            </a:r>
            <a:r>
              <a:rPr lang="en-IN" dirty="0"/>
              <a:t> </a:t>
            </a:r>
            <a:r>
              <a:rPr lang="en-IN" dirty="0" err="1"/>
              <a:t>Foerch</a:t>
            </a:r>
            <a:endParaRPr lang="en-IN" dirty="0"/>
          </a:p>
          <a:p>
            <a:pPr eaLnBrk="1" fontAlgn="auto" hangingPunct="1">
              <a:spcAft>
                <a:spcPts val="0"/>
              </a:spcAft>
              <a:defRPr/>
            </a:pPr>
            <a:r>
              <a:rPr lang="en-IN" sz="3100" dirty="0"/>
              <a:t>Organiser: Shane </a:t>
            </a:r>
            <a:r>
              <a:rPr lang="en-IN" sz="3100" dirty="0" err="1"/>
              <a:t>Hardowar</a:t>
            </a:r>
            <a:r>
              <a:rPr lang="en-GB" sz="3100" dirty="0"/>
              <a:t>, University of Mauritius</a:t>
            </a:r>
            <a:endParaRPr lang="en-IN" sz="3100" dirty="0"/>
          </a:p>
          <a:p>
            <a:pPr eaLnBrk="1" fontAlgn="auto" hangingPunct="1">
              <a:spcAft>
                <a:spcPts val="0"/>
              </a:spcAft>
              <a:buFont typeface="Arial" pitchFamily="34" charset="0"/>
              <a:buNone/>
              <a:defRPr/>
            </a:pPr>
            <a:r>
              <a:rPr lang="en-IN" dirty="0"/>
              <a:t>18 – 22 June 2018</a:t>
            </a:r>
          </a:p>
          <a:p>
            <a:pPr eaLnBrk="1" fontAlgn="auto" hangingPunct="1">
              <a:spcAft>
                <a:spcPts val="0"/>
              </a:spcAft>
              <a:buFont typeface="Arial" pitchFamily="34" charset="0"/>
              <a:buNone/>
              <a:defRPr/>
            </a:pPr>
            <a:r>
              <a:rPr lang="en-IN" dirty="0" err="1"/>
              <a:t>Réduit</a:t>
            </a:r>
            <a:r>
              <a:rPr lang="en-IN" dirty="0"/>
              <a:t>, Mauritius</a:t>
            </a:r>
          </a:p>
          <a:p>
            <a:pPr eaLnBrk="1" fontAlgn="auto" hangingPunct="1">
              <a:spcAft>
                <a:spcPts val="0"/>
              </a:spcAft>
              <a:buFont typeface="Arial" pitchFamily="34" charset="0"/>
              <a:buNone/>
              <a:defRPr/>
            </a:pPr>
            <a:endParaRPr lang="en-IN" dirty="0"/>
          </a:p>
        </p:txBody>
      </p:sp>
      <p:pic>
        <p:nvPicPr>
          <p:cNvPr id="7" name="Grafik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60887" y="112712"/>
            <a:ext cx="3203726"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33800" y="124691"/>
            <a:ext cx="1718801" cy="1598093"/>
          </a:xfrm>
          <a:prstGeom prst="rect">
            <a:avLst/>
          </a:prstGeom>
        </p:spPr>
      </p:pic>
      <p:pic>
        <p:nvPicPr>
          <p:cNvPr id="6"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344" y="124691"/>
            <a:ext cx="3332854" cy="105987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r Verbinder 4"/>
          <p:cNvCxnSpPr/>
          <p:nvPr/>
        </p:nvCxnSpPr>
        <p:spPr>
          <a:xfrm>
            <a:off x="0" y="1157416"/>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4" name="Titel 3"/>
          <p:cNvSpPr>
            <a:spLocks noGrp="1"/>
          </p:cNvSpPr>
          <p:nvPr>
            <p:ph type="title"/>
          </p:nvPr>
        </p:nvSpPr>
        <p:spPr>
          <a:xfrm>
            <a:off x="0" y="0"/>
            <a:ext cx="9067800" cy="1143000"/>
          </a:xfrm>
        </p:spPr>
        <p:txBody>
          <a:bodyPr/>
          <a:lstStyle/>
          <a:p>
            <a:r>
              <a:rPr lang="de-DE" dirty="0"/>
              <a:t>Keynote </a:t>
            </a:r>
            <a:r>
              <a:rPr lang="de-DE" dirty="0" err="1"/>
              <a:t>speech</a:t>
            </a:r>
            <a:r>
              <a:rPr lang="de-DE" dirty="0"/>
              <a:t> </a:t>
            </a:r>
            <a:r>
              <a:rPr lang="de-DE" dirty="0" err="1"/>
              <a:t>by</a:t>
            </a:r>
            <a:r>
              <a:rPr lang="de-DE" dirty="0"/>
              <a:t> Dr. Wiebke </a:t>
            </a:r>
            <a:r>
              <a:rPr lang="de-DE" dirty="0" err="1"/>
              <a:t>Foerch</a:t>
            </a:r>
            <a:r>
              <a:rPr lang="de-DE" dirty="0"/>
              <a:t>, </a:t>
            </a:r>
            <a:br>
              <a:rPr lang="de-DE" dirty="0"/>
            </a:br>
            <a:r>
              <a:rPr lang="de-DE" dirty="0"/>
              <a:t>GIZ-ACCRA </a:t>
            </a:r>
            <a:r>
              <a:rPr lang="de-DE" dirty="0" err="1"/>
              <a:t>programme</a:t>
            </a:r>
            <a:r>
              <a:rPr lang="de-DE" dirty="0"/>
              <a:t> </a:t>
            </a:r>
            <a:endParaRPr lang="fr-FR" dirty="0"/>
          </a:p>
        </p:txBody>
      </p:sp>
      <p:sp>
        <p:nvSpPr>
          <p:cNvPr id="6" name="Textfeld 5">
            <a:extLst>
              <a:ext uri="{FF2B5EF4-FFF2-40B4-BE49-F238E27FC236}">
                <a16:creationId xmlns:a16="http://schemas.microsoft.com/office/drawing/2014/main" xmlns="" id="{DD3885C7-5AE8-4EAA-A358-236F0B71D488}"/>
              </a:ext>
            </a:extLst>
          </p:cNvPr>
          <p:cNvSpPr txBox="1"/>
          <p:nvPr/>
        </p:nvSpPr>
        <p:spPr>
          <a:xfrm>
            <a:off x="0" y="1143000"/>
            <a:ext cx="9144000" cy="5755422"/>
          </a:xfrm>
          <a:prstGeom prst="rect">
            <a:avLst/>
          </a:prstGeom>
          <a:noFill/>
        </p:spPr>
        <p:txBody>
          <a:bodyPr wrap="square" rtlCol="0">
            <a:spAutoFit/>
          </a:bodyPr>
          <a:lstStyle/>
          <a:p>
            <a:r>
              <a:rPr lang="en-GB" sz="1600" dirty="0" err="1">
                <a:latin typeface="+mj-lt"/>
              </a:rPr>
              <a:t>Dr.</a:t>
            </a:r>
            <a:r>
              <a:rPr lang="en-GB" sz="1600" dirty="0">
                <a:latin typeface="+mj-lt"/>
              </a:rPr>
              <a:t> </a:t>
            </a:r>
            <a:r>
              <a:rPr lang="en-GB" sz="1600" dirty="0" err="1">
                <a:latin typeface="+mj-lt"/>
              </a:rPr>
              <a:t>Wiebke</a:t>
            </a:r>
            <a:r>
              <a:rPr lang="en-GB" sz="1600" dirty="0">
                <a:latin typeface="+mj-lt"/>
              </a:rPr>
              <a:t> </a:t>
            </a:r>
            <a:r>
              <a:rPr lang="en-GB" sz="1600" dirty="0" err="1">
                <a:latin typeface="+mj-lt"/>
              </a:rPr>
              <a:t>Foerch</a:t>
            </a:r>
            <a:r>
              <a:rPr lang="en-GB" sz="1600" dirty="0">
                <a:latin typeface="+mj-lt"/>
              </a:rPr>
              <a:t>, Advisor at the Deutsche Gesellschaft </a:t>
            </a:r>
            <a:r>
              <a:rPr lang="en-GB" sz="1600" dirty="0" err="1">
                <a:latin typeface="+mj-lt"/>
              </a:rPr>
              <a:t>für</a:t>
            </a:r>
            <a:r>
              <a:rPr lang="en-GB" sz="1600" dirty="0">
                <a:latin typeface="+mj-lt"/>
              </a:rPr>
              <a:t> Internationale </a:t>
            </a:r>
            <a:r>
              <a:rPr lang="en-GB" sz="1600" dirty="0" err="1">
                <a:latin typeface="+mj-lt"/>
              </a:rPr>
              <a:t>Zusammenarbeit</a:t>
            </a:r>
            <a:r>
              <a:rPr lang="en-GB" sz="1600" dirty="0">
                <a:latin typeface="+mj-lt"/>
              </a:rPr>
              <a:t> (GIZ) programme on Adaptation to Climate Change in Rural Areas (ACCRA) gave the keynote speech on behalf of </a:t>
            </a:r>
            <a:r>
              <a:rPr lang="en-GB" sz="1600" dirty="0" err="1">
                <a:latin typeface="+mj-lt"/>
              </a:rPr>
              <a:t>Dr.</a:t>
            </a:r>
            <a:r>
              <a:rPr lang="en-GB" sz="1600" dirty="0">
                <a:latin typeface="+mj-lt"/>
              </a:rPr>
              <a:t> Simon </a:t>
            </a:r>
            <a:r>
              <a:rPr lang="en-GB" sz="1600" dirty="0" err="1">
                <a:latin typeface="+mj-lt"/>
              </a:rPr>
              <a:t>Mwale</a:t>
            </a:r>
            <a:r>
              <a:rPr lang="en-GB" sz="1600" dirty="0">
                <a:latin typeface="+mj-lt"/>
              </a:rPr>
              <a:t>, Acting Executive Director of CCARDESA who could unfortunately not attend.  </a:t>
            </a:r>
          </a:p>
          <a:p>
            <a:r>
              <a:rPr lang="en-GB" sz="1600" dirty="0">
                <a:latin typeface="+mj-lt"/>
              </a:rPr>
              <a:t> </a:t>
            </a:r>
          </a:p>
          <a:p>
            <a:pPr lvl="0"/>
            <a:r>
              <a:rPr lang="en-GB" sz="1600" dirty="0">
                <a:latin typeface="+mj-lt"/>
              </a:rPr>
              <a:t>She started her presentation with a situational overview of the SADC region with respect to CC, stating that the region is </a:t>
            </a:r>
            <a:r>
              <a:rPr lang="en-GB" sz="1600" b="1" dirty="0">
                <a:latin typeface="+mj-lt"/>
              </a:rPr>
              <a:t>extremely vulnerable to CC</a:t>
            </a:r>
            <a:r>
              <a:rPr lang="en-GB" sz="1600" dirty="0">
                <a:latin typeface="+mj-lt"/>
              </a:rPr>
              <a:t>. Esp. the </a:t>
            </a:r>
            <a:r>
              <a:rPr lang="en-GB" sz="1600" b="1" dirty="0">
                <a:latin typeface="+mj-lt"/>
              </a:rPr>
              <a:t>agricultural sector</a:t>
            </a:r>
            <a:r>
              <a:rPr lang="en-GB" sz="1600" dirty="0">
                <a:latin typeface="+mj-lt"/>
              </a:rPr>
              <a:t>, which comprises </a:t>
            </a:r>
            <a:r>
              <a:rPr lang="en-GB" sz="1600" b="1" dirty="0">
                <a:latin typeface="+mj-lt"/>
              </a:rPr>
              <a:t>70% of the work force</a:t>
            </a:r>
            <a:r>
              <a:rPr lang="en-GB" sz="1600" dirty="0">
                <a:latin typeface="+mj-lt"/>
              </a:rPr>
              <a:t>, is affected. </a:t>
            </a:r>
            <a:r>
              <a:rPr lang="en-GB" sz="1600" dirty="0">
                <a:latin typeface="+mj-lt"/>
                <a:sym typeface="Wingdings" panose="05000000000000000000" pitchFamily="2" charset="2"/>
              </a:rPr>
              <a:t>Climatic conditions is SADC are getting harsher and more unpredictable, extreme weather events (droughts, heavy rainfall etc.) are increasing. </a:t>
            </a:r>
          </a:p>
          <a:p>
            <a:pPr lvl="0"/>
            <a:endParaRPr lang="en-GB" sz="1600" dirty="0">
              <a:latin typeface="+mj-lt"/>
            </a:endParaRPr>
          </a:p>
          <a:p>
            <a:pPr lvl="0"/>
            <a:r>
              <a:rPr lang="en-GB" sz="1600" b="1" dirty="0">
                <a:latin typeface="+mj-lt"/>
              </a:rPr>
              <a:t>SADC</a:t>
            </a:r>
            <a:r>
              <a:rPr lang="en-GB" sz="1600" dirty="0">
                <a:latin typeface="+mj-lt"/>
              </a:rPr>
              <a:t> </a:t>
            </a:r>
            <a:r>
              <a:rPr lang="en-GB" sz="1600" b="1" dirty="0">
                <a:latin typeface="+mj-lt"/>
              </a:rPr>
              <a:t>Regional Policy Frameworks </a:t>
            </a:r>
            <a:r>
              <a:rPr lang="en-GB" sz="1600" dirty="0">
                <a:latin typeface="+mj-lt"/>
              </a:rPr>
              <a:t>were developed to address CC in a strategic manner. These frameworks comprise the: </a:t>
            </a:r>
          </a:p>
          <a:p>
            <a:pPr marL="285750" indent="-285750">
              <a:buFontTx/>
              <a:buChar char="-"/>
            </a:pPr>
            <a:r>
              <a:rPr lang="en-US" sz="1600" dirty="0">
                <a:latin typeface="+mj-lt"/>
              </a:rPr>
              <a:t>Revised Regional Indicative Strategic Development Plan 2015-20 </a:t>
            </a:r>
          </a:p>
          <a:p>
            <a:pPr marL="285750" indent="-285750">
              <a:buFontTx/>
              <a:buChar char="-"/>
            </a:pPr>
            <a:r>
              <a:rPr lang="en-GB" sz="1600" dirty="0">
                <a:latin typeface="+mj-lt"/>
              </a:rPr>
              <a:t>Comprehensive Africa Agriculture Development Programme (CAADP)</a:t>
            </a:r>
          </a:p>
          <a:p>
            <a:pPr marL="285750" indent="-285750">
              <a:buFontTx/>
              <a:buChar char="-"/>
            </a:pPr>
            <a:r>
              <a:rPr lang="en-US" sz="1600" dirty="0">
                <a:latin typeface="+mj-lt"/>
              </a:rPr>
              <a:t>SADC Regional Agricultural Policy (RAP) </a:t>
            </a:r>
          </a:p>
          <a:p>
            <a:pPr marL="285750" indent="-285750">
              <a:buFontTx/>
              <a:buChar char="-"/>
            </a:pPr>
            <a:r>
              <a:rPr lang="en-US" sz="1600" dirty="0">
                <a:latin typeface="+mj-lt"/>
              </a:rPr>
              <a:t>SADC Regional Agricultural Investment Plan (RAIP)</a:t>
            </a:r>
          </a:p>
          <a:p>
            <a:endParaRPr lang="en-US" sz="1600" dirty="0">
              <a:latin typeface="+mj-lt"/>
            </a:endParaRPr>
          </a:p>
          <a:p>
            <a:r>
              <a:rPr lang="en-US" sz="1600" dirty="0" err="1">
                <a:latin typeface="+mj-lt"/>
              </a:rPr>
              <a:t>Wiebke</a:t>
            </a:r>
            <a:r>
              <a:rPr lang="en-US" sz="1600" dirty="0">
                <a:latin typeface="+mj-lt"/>
              </a:rPr>
              <a:t> explained the </a:t>
            </a:r>
            <a:r>
              <a:rPr lang="en-US" sz="1600" b="1" dirty="0">
                <a:latin typeface="+mj-lt"/>
              </a:rPr>
              <a:t>RAP</a:t>
            </a:r>
            <a:r>
              <a:rPr lang="en-US" sz="1600" dirty="0">
                <a:latin typeface="+mj-lt"/>
              </a:rPr>
              <a:t> more in detail, which’s overall objective is the contribution to s</a:t>
            </a:r>
            <a:r>
              <a:rPr lang="en-US" sz="1600" b="1" dirty="0">
                <a:latin typeface="+mj-lt"/>
              </a:rPr>
              <a:t>ustainable agricultural growth and socio-economic development </a:t>
            </a:r>
            <a:r>
              <a:rPr lang="en-US" sz="1600" dirty="0">
                <a:latin typeface="+mj-lt"/>
              </a:rPr>
              <a:t>in SADC. </a:t>
            </a:r>
            <a:r>
              <a:rPr lang="en-GB" sz="1600" dirty="0">
                <a:latin typeface="+mj-lt"/>
              </a:rPr>
              <a:t>CC is covered under Specific Objective (iv) of the RAP - Reduce social and economic vulnerability. RAP recognises effects of droughts, floods and temperature change on the agriculture sector. </a:t>
            </a:r>
          </a:p>
          <a:p>
            <a:r>
              <a:rPr lang="en-GB" sz="1600" dirty="0">
                <a:latin typeface="+mj-lt"/>
              </a:rPr>
              <a:t>She concluded her keynote speech by presenting </a:t>
            </a:r>
            <a:r>
              <a:rPr lang="en-GB" sz="1600" b="1" dirty="0">
                <a:latin typeface="+mj-lt"/>
              </a:rPr>
              <a:t>CCARDESA</a:t>
            </a:r>
            <a:r>
              <a:rPr lang="en-GB" sz="1600" dirty="0">
                <a:latin typeface="+mj-lt"/>
              </a:rPr>
              <a:t> as the </a:t>
            </a:r>
            <a:r>
              <a:rPr lang="en-GB" sz="1600" b="1" dirty="0">
                <a:latin typeface="+mj-lt"/>
              </a:rPr>
              <a:t>implementing</a:t>
            </a:r>
            <a:r>
              <a:rPr lang="en-GB" sz="1600" dirty="0">
                <a:latin typeface="+mj-lt"/>
              </a:rPr>
              <a:t> organisation for the </a:t>
            </a:r>
            <a:r>
              <a:rPr lang="en-GB" sz="1600" b="1" dirty="0">
                <a:latin typeface="+mj-lt"/>
              </a:rPr>
              <a:t>Comprehensive Africa Agriculture Development Programme (CAADP) </a:t>
            </a:r>
            <a:r>
              <a:rPr lang="en-GB" sz="1600" dirty="0">
                <a:latin typeface="+mj-lt"/>
              </a:rPr>
              <a:t>and CCARDESA’s mandate to coordinate agricultural research and development in the SADC region. </a:t>
            </a:r>
          </a:p>
        </p:txBody>
      </p:sp>
    </p:spTree>
    <p:extLst>
      <p:ext uri="{BB962C8B-B14F-4D97-AF65-F5344CB8AC3E}">
        <p14:creationId xmlns:p14="http://schemas.microsoft.com/office/powerpoint/2010/main" val="151769283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5300" y="-228600"/>
            <a:ext cx="8153400" cy="1143000"/>
          </a:xfrm>
        </p:spPr>
        <p:txBody>
          <a:bodyPr/>
          <a:lstStyle/>
          <a:p>
            <a:r>
              <a:rPr lang="en-GB" sz="3600" dirty="0"/>
              <a:t>Action plan Case 3: Tomato</a:t>
            </a:r>
          </a:p>
        </p:txBody>
      </p:sp>
      <p:cxnSp>
        <p:nvCxnSpPr>
          <p:cNvPr id="3" name="Gerader Verbinder 2"/>
          <p:cNvCxnSpPr/>
          <p:nvPr/>
        </p:nvCxnSpPr>
        <p:spPr>
          <a:xfrm>
            <a:off x="0" y="7620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4" name="Foliennummernplatzhalter 3"/>
          <p:cNvSpPr>
            <a:spLocks noGrp="1"/>
          </p:cNvSpPr>
          <p:nvPr>
            <p:ph type="sldNum" sz="quarter" idx="12"/>
          </p:nvPr>
        </p:nvSpPr>
        <p:spPr/>
        <p:txBody>
          <a:bodyPr/>
          <a:lstStyle/>
          <a:p>
            <a:pPr>
              <a:defRPr/>
            </a:pPr>
            <a:fld id="{034DBEFC-2DBA-43BF-8C56-FABC31E27A4D}" type="slidenum">
              <a:rPr lang="en-US" smtClean="0"/>
              <a:pPr>
                <a:defRPr/>
              </a:pPr>
              <a:t>100</a:t>
            </a:fld>
            <a:endParaRPr lang="en-US"/>
          </a:p>
        </p:txBody>
      </p:sp>
      <p:pic>
        <p:nvPicPr>
          <p:cNvPr id="6" name="Grafik 5">
            <a:extLst>
              <a:ext uri="{FF2B5EF4-FFF2-40B4-BE49-F238E27FC236}">
                <a16:creationId xmlns:a16="http://schemas.microsoft.com/office/drawing/2014/main" xmlns="" id="{50E9A686-A72D-4246-8E7C-37528DAEC23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1836" y="991094"/>
            <a:ext cx="8980327" cy="5487977"/>
          </a:xfrm>
          <a:prstGeom prst="rect">
            <a:avLst/>
          </a:prstGeom>
        </p:spPr>
      </p:pic>
    </p:spTree>
    <p:extLst>
      <p:ext uri="{BB962C8B-B14F-4D97-AF65-F5344CB8AC3E}">
        <p14:creationId xmlns:p14="http://schemas.microsoft.com/office/powerpoint/2010/main" val="40122602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839200" cy="1143000"/>
          </a:xfrm>
        </p:spPr>
        <p:txBody>
          <a:bodyPr/>
          <a:lstStyle/>
          <a:p>
            <a:r>
              <a:rPr lang="en-GB" sz="3600"/>
              <a:t>Reflecting the overall </a:t>
            </a:r>
            <a:br>
              <a:rPr lang="en-GB" sz="3600"/>
            </a:br>
            <a:r>
              <a:rPr lang="en-GB" sz="3600"/>
              <a:t>Climate Proofing process by participants</a:t>
            </a:r>
          </a:p>
        </p:txBody>
      </p:sp>
      <p:cxnSp>
        <p:nvCxnSpPr>
          <p:cNvPr id="3" name="Gerader Verbinder 2"/>
          <p:cNvCxnSpPr/>
          <p:nvPr/>
        </p:nvCxnSpPr>
        <p:spPr>
          <a:xfrm>
            <a:off x="0" y="1205552"/>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8" name="Rechteck 7"/>
          <p:cNvSpPr/>
          <p:nvPr/>
        </p:nvSpPr>
        <p:spPr>
          <a:xfrm>
            <a:off x="483704" y="1630368"/>
            <a:ext cx="8458200" cy="4908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q"/>
            </a:pPr>
            <a:r>
              <a:rPr lang="en-GB" dirty="0">
                <a:solidFill>
                  <a:schemeClr val="tx1"/>
                </a:solidFill>
                <a:latin typeface="Arial" charset="0"/>
                <a:cs typeface="Arial" charset="0"/>
              </a:rPr>
              <a:t>In Module C more criteria can be introduced (e.g. gender or urgency) to proof the adaptation options</a:t>
            </a:r>
          </a:p>
          <a:p>
            <a:pPr marL="285750" indent="-285750">
              <a:buFont typeface="Wingdings" panose="05000000000000000000" pitchFamily="2" charset="2"/>
              <a:buChar char="q"/>
            </a:pPr>
            <a:r>
              <a:rPr lang="en-GB" dirty="0">
                <a:solidFill>
                  <a:schemeClr val="tx1"/>
                </a:solidFill>
                <a:latin typeface="Arial" charset="0"/>
                <a:cs typeface="Arial" charset="0"/>
              </a:rPr>
              <a:t>Positive effects could be emphasized during the Climate Proofing</a:t>
            </a:r>
          </a:p>
          <a:p>
            <a:pPr marL="285750" indent="-285750">
              <a:buFont typeface="Wingdings" panose="05000000000000000000" pitchFamily="2" charset="2"/>
              <a:buChar char="q"/>
            </a:pPr>
            <a:r>
              <a:rPr lang="en-GB" dirty="0">
                <a:solidFill>
                  <a:schemeClr val="tx1"/>
                </a:solidFill>
                <a:latin typeface="Arial" charset="0"/>
                <a:cs typeface="Arial" charset="0"/>
              </a:rPr>
              <a:t>More clarity on the mitigation potential was needed (e.g. do we focus on immediate measures or are we looking beyond?) </a:t>
            </a:r>
          </a:p>
          <a:p>
            <a:pPr marL="285750" indent="-285750">
              <a:buFont typeface="Wingdings" panose="05000000000000000000" pitchFamily="2" charset="2"/>
              <a:buChar char="q"/>
            </a:pPr>
            <a:r>
              <a:rPr lang="en-GB" dirty="0">
                <a:solidFill>
                  <a:schemeClr val="tx1"/>
                </a:solidFill>
                <a:latin typeface="Arial" charset="0"/>
                <a:cs typeface="Arial" charset="0"/>
              </a:rPr>
              <a:t>More information needed on “underutilized” crops esp. for their nutrition benefit</a:t>
            </a:r>
          </a:p>
          <a:p>
            <a:pPr marL="285750" indent="-285750">
              <a:buFont typeface="Wingdings" panose="05000000000000000000" pitchFamily="2" charset="2"/>
              <a:buChar char="q"/>
            </a:pPr>
            <a:r>
              <a:rPr lang="en-GB" dirty="0">
                <a:solidFill>
                  <a:schemeClr val="tx1"/>
                </a:solidFill>
                <a:latin typeface="Arial" charset="0"/>
                <a:cs typeface="Arial" charset="0"/>
              </a:rPr>
              <a:t>The multi-criteria analysis embeds a certain subjectivity </a:t>
            </a:r>
            <a:r>
              <a:rPr lang="en-GB" dirty="0">
                <a:solidFill>
                  <a:schemeClr val="tx1"/>
                </a:solidFill>
                <a:latin typeface="Arial" charset="0"/>
                <a:cs typeface="Arial" charset="0"/>
                <a:sym typeface="Wingdings" panose="05000000000000000000" pitchFamily="2" charset="2"/>
              </a:rPr>
              <a:t> there are more tools to analyse options (cost-benefit and cost-efficiency-analysis) </a:t>
            </a:r>
          </a:p>
          <a:p>
            <a:pPr marL="285750" indent="-285750">
              <a:buFont typeface="Wingdings" panose="05000000000000000000" pitchFamily="2" charset="2"/>
              <a:buChar char="q"/>
            </a:pPr>
            <a:r>
              <a:rPr lang="en-GB" dirty="0">
                <a:solidFill>
                  <a:schemeClr val="tx1"/>
                </a:solidFill>
                <a:latin typeface="Arial" charset="0"/>
                <a:cs typeface="Arial" charset="0"/>
                <a:sym typeface="Wingdings" panose="05000000000000000000" pitchFamily="2" charset="2"/>
              </a:rPr>
              <a:t>How to manage different stakeholders in the CP process? The more perspectives you include, the better (multidisciplinary, from policy to farm-level)</a:t>
            </a:r>
          </a:p>
          <a:p>
            <a:pPr marL="285750" indent="-285750">
              <a:buFont typeface="Wingdings" panose="05000000000000000000" pitchFamily="2" charset="2"/>
              <a:buChar char="q"/>
            </a:pPr>
            <a:r>
              <a:rPr lang="en-GB" dirty="0">
                <a:solidFill>
                  <a:schemeClr val="tx1"/>
                </a:solidFill>
                <a:latin typeface="Arial" charset="0"/>
                <a:cs typeface="Arial" charset="0"/>
                <a:sym typeface="Wingdings" panose="05000000000000000000" pitchFamily="2" charset="2"/>
              </a:rPr>
              <a:t>Use “mitigation potential” as an additional criteria or give more rating levels? The criteria will also depend upon the development goal chosen for the system of interest</a:t>
            </a:r>
          </a:p>
          <a:p>
            <a:pPr marL="285750" indent="-285750">
              <a:buFont typeface="Wingdings" panose="05000000000000000000" pitchFamily="2" charset="2"/>
              <a:buChar char="q"/>
            </a:pPr>
            <a:r>
              <a:rPr lang="en-GB" dirty="0">
                <a:solidFill>
                  <a:schemeClr val="tx1"/>
                </a:solidFill>
                <a:latin typeface="Arial" charset="0"/>
                <a:cs typeface="Arial" charset="0"/>
                <a:sym typeface="Wingdings" panose="05000000000000000000" pitchFamily="2" charset="2"/>
              </a:rPr>
              <a:t>Include farmers and the policy level as participants in the course</a:t>
            </a:r>
          </a:p>
          <a:p>
            <a:pPr marL="285750" indent="-285750">
              <a:buFont typeface="Wingdings" panose="05000000000000000000" pitchFamily="2" charset="2"/>
              <a:buChar char="q"/>
            </a:pPr>
            <a:r>
              <a:rPr lang="en-GB" dirty="0">
                <a:solidFill>
                  <a:schemeClr val="tx1"/>
                </a:solidFill>
                <a:latin typeface="Arial" charset="0"/>
                <a:cs typeface="Arial" charset="0"/>
                <a:sym typeface="Wingdings" panose="05000000000000000000" pitchFamily="2" charset="2"/>
              </a:rPr>
              <a:t>Strong wish for networking of the CP Mauritius group (Facebook/WhatsApp)</a:t>
            </a:r>
          </a:p>
          <a:p>
            <a:pPr marL="285750" indent="-285750">
              <a:buFont typeface="Wingdings" panose="05000000000000000000" pitchFamily="2" charset="2"/>
              <a:buChar char="q"/>
            </a:pPr>
            <a:endParaRPr lang="en-GB" dirty="0">
              <a:solidFill>
                <a:schemeClr val="tx1"/>
              </a:solidFill>
              <a:latin typeface="Arial" charset="0"/>
              <a:cs typeface="Arial" charset="0"/>
              <a:sym typeface="Wingdings" panose="05000000000000000000" pitchFamily="2" charset="2"/>
            </a:endParaRPr>
          </a:p>
          <a:p>
            <a:pPr marL="285750" indent="-285750">
              <a:buFont typeface="Wingdings" panose="05000000000000000000" pitchFamily="2" charset="2"/>
              <a:buChar char="q"/>
            </a:pPr>
            <a:endParaRPr lang="en-GB" dirty="0">
              <a:solidFill>
                <a:schemeClr val="tx1"/>
              </a:solidFill>
              <a:latin typeface="Arial" charset="0"/>
              <a:cs typeface="Arial" charset="0"/>
            </a:endParaRPr>
          </a:p>
        </p:txBody>
      </p:sp>
      <p:sp>
        <p:nvSpPr>
          <p:cNvPr id="4" name="Foliennummernplatzhalter 3"/>
          <p:cNvSpPr>
            <a:spLocks noGrp="1"/>
          </p:cNvSpPr>
          <p:nvPr>
            <p:ph type="sldNum" sz="quarter" idx="12"/>
          </p:nvPr>
        </p:nvSpPr>
        <p:spPr/>
        <p:txBody>
          <a:bodyPr/>
          <a:lstStyle/>
          <a:p>
            <a:pPr>
              <a:defRPr/>
            </a:pPr>
            <a:fld id="{034DBEFC-2DBA-43BF-8C56-FABC31E27A4D}" type="slidenum">
              <a:rPr lang="en-US" smtClean="0"/>
              <a:pPr>
                <a:defRPr/>
              </a:pPr>
              <a:t>101</a:t>
            </a:fld>
            <a:endParaRPr lang="en-US"/>
          </a:p>
        </p:txBody>
      </p:sp>
    </p:spTree>
    <p:extLst>
      <p:ext uri="{BB962C8B-B14F-4D97-AF65-F5344CB8AC3E}">
        <p14:creationId xmlns:p14="http://schemas.microsoft.com/office/powerpoint/2010/main" val="319844657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939" y="76200"/>
            <a:ext cx="9144000" cy="1143000"/>
          </a:xfrm>
        </p:spPr>
        <p:txBody>
          <a:bodyPr/>
          <a:lstStyle/>
          <a:p>
            <a:r>
              <a:rPr lang="fr-FR" sz="3600" dirty="0" err="1"/>
              <a:t>Presentation</a:t>
            </a:r>
            <a:r>
              <a:rPr lang="fr-FR" sz="3600" dirty="0"/>
              <a:t> 6</a:t>
            </a:r>
            <a:r>
              <a:rPr lang="en-GB" altLang="de-DE" sz="3600" dirty="0"/>
              <a:t>: Climate change and marine environment by </a:t>
            </a:r>
            <a:r>
              <a:rPr lang="en-GB" altLang="de-DE" sz="3600" dirty="0" err="1"/>
              <a:t>Dr.</a:t>
            </a:r>
            <a:r>
              <a:rPr lang="en-GB" altLang="de-DE" sz="3600" dirty="0"/>
              <a:t> Satyam </a:t>
            </a:r>
            <a:r>
              <a:rPr lang="en-GB" altLang="de-DE" sz="3600" dirty="0" err="1"/>
              <a:t>Bhoyroo</a:t>
            </a:r>
            <a:r>
              <a:rPr lang="en-GB" altLang="de-DE" sz="3600" dirty="0"/>
              <a:t>, </a:t>
            </a:r>
            <a:r>
              <a:rPr lang="en-GB" altLang="de-DE" sz="3600" dirty="0" err="1"/>
              <a:t>FoA</a:t>
            </a:r>
            <a:endParaRPr lang="fr-FR" sz="3600" dirty="0"/>
          </a:p>
        </p:txBody>
      </p:sp>
      <p:cxnSp>
        <p:nvCxnSpPr>
          <p:cNvPr id="3" name="Gerader Verbinder 2"/>
          <p:cNvCxnSpPr/>
          <p:nvPr/>
        </p:nvCxnSpPr>
        <p:spPr>
          <a:xfrm>
            <a:off x="0" y="12954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7" name="Foliennummernplatzhalter 6"/>
          <p:cNvSpPr>
            <a:spLocks noGrp="1"/>
          </p:cNvSpPr>
          <p:nvPr>
            <p:ph type="sldNum" sz="quarter" idx="12"/>
          </p:nvPr>
        </p:nvSpPr>
        <p:spPr/>
        <p:txBody>
          <a:bodyPr/>
          <a:lstStyle/>
          <a:p>
            <a:pPr>
              <a:defRPr/>
            </a:pPr>
            <a:fld id="{034DBEFC-2DBA-43BF-8C56-FABC31E27A4D}" type="slidenum">
              <a:rPr lang="en-US" smtClean="0"/>
              <a:pPr>
                <a:defRPr/>
              </a:pPr>
              <a:t>102</a:t>
            </a:fld>
            <a:endParaRPr lang="en-US"/>
          </a:p>
        </p:txBody>
      </p:sp>
      <p:sp>
        <p:nvSpPr>
          <p:cNvPr id="4" name="Textfeld 3">
            <a:extLst>
              <a:ext uri="{FF2B5EF4-FFF2-40B4-BE49-F238E27FC236}">
                <a16:creationId xmlns:a16="http://schemas.microsoft.com/office/drawing/2014/main" xmlns="" id="{03A58F8C-D559-4AEA-ABCB-B64ACB286DAE}"/>
              </a:ext>
            </a:extLst>
          </p:cNvPr>
          <p:cNvSpPr txBox="1"/>
          <p:nvPr/>
        </p:nvSpPr>
        <p:spPr>
          <a:xfrm>
            <a:off x="9940" y="1555036"/>
            <a:ext cx="9134060" cy="4801314"/>
          </a:xfrm>
          <a:prstGeom prst="rect">
            <a:avLst/>
          </a:prstGeom>
          <a:noFill/>
        </p:spPr>
        <p:txBody>
          <a:bodyPr wrap="square" rtlCol="0">
            <a:spAutoFit/>
          </a:bodyPr>
          <a:lstStyle/>
          <a:p>
            <a:r>
              <a:rPr lang="en-GB" dirty="0">
                <a:latin typeface="+mj-lt"/>
              </a:rPr>
              <a:t>The presentation started with facts about climate change like the increasing global temperature and a map showing the surface temperatures of the world‘s oceans. The presenter then explained a map showing the average sea surface density. In dense regions, the surface water becomes dense enough to sink and joins the deep ocean currents (Thermohaline circulation). This circulation has a strong effect on the Earth's climate, influencing the Gulf Stream, El Niño events, and both past and future climate shifts.</a:t>
            </a:r>
          </a:p>
          <a:p>
            <a:r>
              <a:rPr lang="en-GB" dirty="0">
                <a:latin typeface="+mj-lt"/>
              </a:rPr>
              <a:t>Oceans remain the largest sink of CO</a:t>
            </a:r>
            <a:r>
              <a:rPr lang="en-GB" baseline="-25000" dirty="0">
                <a:latin typeface="+mj-lt"/>
              </a:rPr>
              <a:t>2</a:t>
            </a:r>
            <a:r>
              <a:rPr lang="en-GB" dirty="0">
                <a:latin typeface="+mj-lt"/>
              </a:rPr>
              <a:t> which leads to a phenomenon called ocean acidification. By the uptake of CO</a:t>
            </a:r>
            <a:r>
              <a:rPr lang="en-GB" baseline="-25000" dirty="0">
                <a:latin typeface="+mj-lt"/>
              </a:rPr>
              <a:t>2</a:t>
            </a:r>
            <a:r>
              <a:rPr lang="en-GB" dirty="0">
                <a:latin typeface="+mj-lt"/>
              </a:rPr>
              <a:t> from the atmosphere, the pH of the ocean decreases. Both, increasing ocean temperature and acidification have negative impacts on sea life (coral bleaching, decrease of zooplanktons, habitat of mangroves, algae bloom). These bio-physical impacts result in socio-economic ones like negative effects on aquaculture and on artisanal fisheries. The loss of mangroves has direct impact on coastal fisheries due to loss of breeding ground and nursery for reef fish, </a:t>
            </a:r>
            <a:r>
              <a:rPr lang="en-US" dirty="0">
                <a:latin typeface="+mj-lt"/>
              </a:rPr>
              <a:t>prawns and shrimps. Coral bleaching is a threat for 850 million people dependent on reef-based ecosystems for food security and livelihood. Close to 100 countries benefit from coastline protection, tourism and fisheries, supported by the biodiversity hosted by coral reefs. And a quarter of the 100 countries benefitting from coral reefs depend on tourism for more than 15% of their GDP.</a:t>
            </a:r>
            <a:endParaRPr lang="en-GB" dirty="0">
              <a:latin typeface="+mj-lt"/>
            </a:endParaRPr>
          </a:p>
        </p:txBody>
      </p:sp>
    </p:spTree>
    <p:extLst>
      <p:ext uri="{BB962C8B-B14F-4D97-AF65-F5344CB8AC3E}">
        <p14:creationId xmlns:p14="http://schemas.microsoft.com/office/powerpoint/2010/main" val="374323472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52400"/>
            <a:ext cx="9144000" cy="1143000"/>
          </a:xfrm>
        </p:spPr>
        <p:txBody>
          <a:bodyPr/>
          <a:lstStyle/>
          <a:p>
            <a:r>
              <a:rPr lang="de-DE" sz="3600" dirty="0"/>
              <a:t>Q&amp;A</a:t>
            </a:r>
            <a:endParaRPr lang="fr-FR" sz="3600" dirty="0"/>
          </a:p>
        </p:txBody>
      </p:sp>
      <p:cxnSp>
        <p:nvCxnSpPr>
          <p:cNvPr id="3" name="Gerader Verbinder 2"/>
          <p:cNvCxnSpPr/>
          <p:nvPr/>
        </p:nvCxnSpPr>
        <p:spPr>
          <a:xfrm>
            <a:off x="0" y="11430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7" name="Foliennummernplatzhalter 6"/>
          <p:cNvSpPr>
            <a:spLocks noGrp="1"/>
          </p:cNvSpPr>
          <p:nvPr>
            <p:ph type="sldNum" sz="quarter" idx="12"/>
          </p:nvPr>
        </p:nvSpPr>
        <p:spPr/>
        <p:txBody>
          <a:bodyPr/>
          <a:lstStyle/>
          <a:p>
            <a:pPr>
              <a:defRPr/>
            </a:pPr>
            <a:fld id="{034DBEFC-2DBA-43BF-8C56-FABC31E27A4D}" type="slidenum">
              <a:rPr lang="en-US" smtClean="0"/>
              <a:pPr>
                <a:defRPr/>
              </a:pPr>
              <a:t>103</a:t>
            </a:fld>
            <a:endParaRPr lang="en-US"/>
          </a:p>
        </p:txBody>
      </p:sp>
      <p:sp>
        <p:nvSpPr>
          <p:cNvPr id="4" name="Rechteck 3">
            <a:extLst>
              <a:ext uri="{FF2B5EF4-FFF2-40B4-BE49-F238E27FC236}">
                <a16:creationId xmlns:a16="http://schemas.microsoft.com/office/drawing/2014/main" xmlns="" id="{8F6E8F6E-491A-4A78-A7C1-D5053655CDD4}"/>
              </a:ext>
            </a:extLst>
          </p:cNvPr>
          <p:cNvSpPr/>
          <p:nvPr/>
        </p:nvSpPr>
        <p:spPr>
          <a:xfrm>
            <a:off x="685800" y="1598165"/>
            <a:ext cx="6705600" cy="1070871"/>
          </a:xfrm>
          <a:prstGeom prst="rect">
            <a:avLst/>
          </a:prstGeom>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Can we use artificial corals in our lagoons?</a:t>
            </a:r>
            <a:endParaRPr lang="de-DE"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fish enjoy the new corals (food ground). Normally, corals need to grow in the best conditions, sensitive to temperature.</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097969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304800"/>
            <a:ext cx="9144000" cy="1143000"/>
          </a:xfrm>
        </p:spPr>
        <p:txBody>
          <a:bodyPr/>
          <a:lstStyle/>
          <a:p>
            <a:r>
              <a:rPr lang="fr-FR" sz="3600" dirty="0" err="1"/>
              <a:t>Presentation</a:t>
            </a:r>
            <a:r>
              <a:rPr lang="fr-FR" sz="3600" dirty="0"/>
              <a:t> 7</a:t>
            </a:r>
            <a:r>
              <a:rPr lang="en-GB" altLang="de-DE" sz="3600" dirty="0"/>
              <a:t>: Perception of CC by the Youth in Mauritius by Julia </a:t>
            </a:r>
            <a:r>
              <a:rPr lang="en-GB" altLang="de-DE" sz="3600" dirty="0" err="1"/>
              <a:t>Carpouron</a:t>
            </a:r>
            <a:r>
              <a:rPr lang="en-GB" altLang="de-DE" sz="3600" dirty="0"/>
              <a:t>, Student at the UoM</a:t>
            </a:r>
            <a:endParaRPr lang="fr-FR" sz="3600" dirty="0"/>
          </a:p>
        </p:txBody>
      </p:sp>
      <p:cxnSp>
        <p:nvCxnSpPr>
          <p:cNvPr id="3" name="Gerader Verbinder 2"/>
          <p:cNvCxnSpPr/>
          <p:nvPr/>
        </p:nvCxnSpPr>
        <p:spPr>
          <a:xfrm>
            <a:off x="0" y="17526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7" name="Foliennummernplatzhalter 6"/>
          <p:cNvSpPr>
            <a:spLocks noGrp="1"/>
          </p:cNvSpPr>
          <p:nvPr>
            <p:ph type="sldNum" sz="quarter" idx="12"/>
          </p:nvPr>
        </p:nvSpPr>
        <p:spPr/>
        <p:txBody>
          <a:bodyPr/>
          <a:lstStyle/>
          <a:p>
            <a:pPr>
              <a:defRPr/>
            </a:pPr>
            <a:fld id="{034DBEFC-2DBA-43BF-8C56-FABC31E27A4D}" type="slidenum">
              <a:rPr lang="en-US" smtClean="0"/>
              <a:pPr>
                <a:defRPr/>
              </a:pPr>
              <a:t>104</a:t>
            </a:fld>
            <a:endParaRPr lang="en-US"/>
          </a:p>
        </p:txBody>
      </p:sp>
      <p:sp>
        <p:nvSpPr>
          <p:cNvPr id="4" name="Textfeld 3">
            <a:extLst>
              <a:ext uri="{FF2B5EF4-FFF2-40B4-BE49-F238E27FC236}">
                <a16:creationId xmlns:a16="http://schemas.microsoft.com/office/drawing/2014/main" xmlns="" id="{ADDE274F-E1BE-465A-A1AC-22418976BF69}"/>
              </a:ext>
            </a:extLst>
          </p:cNvPr>
          <p:cNvSpPr txBox="1"/>
          <p:nvPr/>
        </p:nvSpPr>
        <p:spPr>
          <a:xfrm>
            <a:off x="0" y="1905000"/>
            <a:ext cx="9144000" cy="4524315"/>
          </a:xfrm>
          <a:prstGeom prst="rect">
            <a:avLst/>
          </a:prstGeom>
          <a:noFill/>
        </p:spPr>
        <p:txBody>
          <a:bodyPr wrap="square" rtlCol="0">
            <a:spAutoFit/>
          </a:bodyPr>
          <a:lstStyle/>
          <a:p>
            <a:r>
              <a:rPr lang="en-GB" dirty="0">
                <a:latin typeface="+mj-lt"/>
              </a:rPr>
              <a:t>Julia presented the results of a survey undertaken by her and a team of UoM students on the perception of climate change by the youth in Mauritius. The primary goal of this research was to capture the understanding, views, beliefs, attitudes of the youth in Mauritius, and the action they take to tackle the impacts of climate change. 120 respondents aged between 13 and 25 years answered the questionnaire. 95.08% of the candidates acknowledged that climate change is happening. 77.05% showed an understanding of the term “climate change”, but only few identified CO</a:t>
            </a:r>
            <a:r>
              <a:rPr lang="en-GB" baseline="-25000" dirty="0">
                <a:latin typeface="+mj-lt"/>
              </a:rPr>
              <a:t>2</a:t>
            </a:r>
            <a:r>
              <a:rPr lang="en-GB" dirty="0">
                <a:latin typeface="+mj-lt"/>
              </a:rPr>
              <a:t> and other GHG as the main cause for CC. Knowledge on the impacts of climate change showed a weak positive correlation with age. Knowledge on the impacts of climate change showed no significant correlation with gender and academic qualification. Asked what they have done to reduce the impacts of CC, most of the respondents answered “nothing yet”. 11% are not aware of mitigation measures. </a:t>
            </a:r>
          </a:p>
          <a:p>
            <a:endParaRPr lang="en-GB" dirty="0">
              <a:latin typeface="+mj-lt"/>
            </a:endParaRPr>
          </a:p>
          <a:p>
            <a:r>
              <a:rPr lang="en-GB" dirty="0">
                <a:latin typeface="+mj-lt"/>
              </a:rPr>
              <a:t>As a conclusion of this survey, Julia summed up that: </a:t>
            </a:r>
          </a:p>
          <a:p>
            <a:pPr marL="285750" indent="-285750">
              <a:buFont typeface="Arial" pitchFamily="34" charset="0"/>
              <a:buChar char="•"/>
            </a:pPr>
            <a:r>
              <a:rPr lang="en-GB" dirty="0">
                <a:latin typeface="+mj-lt"/>
              </a:rPr>
              <a:t>Mauritian youth is aware of the phenomenon of climate change</a:t>
            </a:r>
          </a:p>
          <a:p>
            <a:pPr marL="285750" indent="-285750">
              <a:buFont typeface="Arial" pitchFamily="34" charset="0"/>
              <a:buChar char="•"/>
            </a:pPr>
            <a:r>
              <a:rPr lang="en-GB" dirty="0">
                <a:latin typeface="+mj-lt"/>
              </a:rPr>
              <a:t>Pollution to be the main cause  of Climate Change  according to them</a:t>
            </a:r>
          </a:p>
          <a:p>
            <a:pPr marL="285750" indent="-285750">
              <a:buFont typeface="Arial" pitchFamily="34" charset="0"/>
              <a:buChar char="•"/>
            </a:pPr>
            <a:r>
              <a:rPr lang="en-GB" dirty="0">
                <a:latin typeface="+mj-lt"/>
              </a:rPr>
              <a:t>Lack of knowledge on mitigation measures </a:t>
            </a:r>
          </a:p>
        </p:txBody>
      </p:sp>
    </p:spTree>
    <p:extLst>
      <p:ext uri="{BB962C8B-B14F-4D97-AF65-F5344CB8AC3E}">
        <p14:creationId xmlns:p14="http://schemas.microsoft.com/office/powerpoint/2010/main" val="64283861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Day 3 – </a:t>
            </a:r>
            <a:r>
              <a:rPr lang="de-DE" dirty="0" err="1"/>
              <a:t>overview</a:t>
            </a:r>
            <a:r>
              <a:rPr lang="de-DE" dirty="0"/>
              <a:t> </a:t>
            </a:r>
          </a:p>
        </p:txBody>
      </p:sp>
      <p:sp>
        <p:nvSpPr>
          <p:cNvPr id="3" name="Inhaltsplatzhalter 2"/>
          <p:cNvSpPr>
            <a:spLocks noGrp="1"/>
          </p:cNvSpPr>
          <p:nvPr>
            <p:ph idx="1"/>
          </p:nvPr>
        </p:nvSpPr>
        <p:spPr>
          <a:xfrm>
            <a:off x="76200" y="1524000"/>
            <a:ext cx="8991600" cy="3634791"/>
          </a:xfrm>
        </p:spPr>
        <p:txBody>
          <a:bodyPr/>
          <a:lstStyle/>
          <a:p>
            <a:r>
              <a:rPr lang="en-GB" sz="1800" dirty="0">
                <a:latin typeface="+mj-lt"/>
                <a:cs typeface="Arial" panose="020B0604020202020204" pitchFamily="34" charset="0"/>
              </a:rPr>
              <a:t>Directly after the opening, </a:t>
            </a:r>
            <a:r>
              <a:rPr lang="en-GB" sz="1800" dirty="0" err="1">
                <a:latin typeface="+mj-lt"/>
                <a:cs typeface="Arial" panose="020B0604020202020204" pitchFamily="34" charset="0"/>
              </a:rPr>
              <a:t>Dr.</a:t>
            </a:r>
            <a:r>
              <a:rPr lang="en-GB" sz="1800" dirty="0">
                <a:latin typeface="+mj-lt"/>
                <a:cs typeface="Arial" panose="020B0604020202020204" pitchFamily="34" charset="0"/>
              </a:rPr>
              <a:t> Simbarashe Sibanda gave a presentation about “</a:t>
            </a:r>
            <a:r>
              <a:rPr lang="en-GB" sz="1800" b="1" dirty="0">
                <a:latin typeface="+mj-lt"/>
                <a:cs typeface="Arial" panose="020B0604020202020204" pitchFamily="34" charset="0"/>
              </a:rPr>
              <a:t>Nutrition-sensitive planning in agriculture under CC”</a:t>
            </a:r>
          </a:p>
          <a:p>
            <a:r>
              <a:rPr lang="en-GB" sz="1800" dirty="0">
                <a:latin typeface="+mj-lt"/>
                <a:cs typeface="Arial" panose="020B0604020202020204" pitchFamily="34" charset="0"/>
              </a:rPr>
              <a:t>Subsequently, each of the working groups presented the </a:t>
            </a:r>
            <a:r>
              <a:rPr lang="en-GB" sz="1800" b="1" dirty="0">
                <a:latin typeface="+mj-lt"/>
                <a:cs typeface="Arial" panose="020B0604020202020204" pitchFamily="34" charset="0"/>
              </a:rPr>
              <a:t>results of the Module A</a:t>
            </a:r>
            <a:r>
              <a:rPr lang="en-GB" sz="1800" dirty="0">
                <a:latin typeface="+mj-lt"/>
                <a:cs typeface="Arial" panose="020B0604020202020204" pitchFamily="34" charset="0"/>
              </a:rPr>
              <a:t>. Questions and some corrections were made by the groups themselves and the facilitator.</a:t>
            </a:r>
          </a:p>
          <a:p>
            <a:r>
              <a:rPr lang="en-GB" sz="1800" dirty="0">
                <a:latin typeface="+mj-lt"/>
                <a:cs typeface="Arial" panose="020B0604020202020204" pitchFamily="34" charset="0"/>
              </a:rPr>
              <a:t>This was followed by an action learning exercise in plenary about </a:t>
            </a:r>
            <a:r>
              <a:rPr lang="en-GB" sz="1800" b="1" dirty="0">
                <a:latin typeface="+mj-lt"/>
                <a:cs typeface="Arial" panose="020B0604020202020204" pitchFamily="34" charset="0"/>
              </a:rPr>
              <a:t>types and dimensions of adaptation</a:t>
            </a:r>
            <a:r>
              <a:rPr lang="en-GB" sz="1800" dirty="0">
                <a:latin typeface="+mj-lt"/>
                <a:cs typeface="Arial" panose="020B0604020202020204" pitchFamily="34" charset="0"/>
              </a:rPr>
              <a:t> </a:t>
            </a:r>
            <a:r>
              <a:rPr lang="en-GB" sz="1800" b="1" dirty="0">
                <a:latin typeface="+mj-lt"/>
                <a:cs typeface="Arial" panose="020B0604020202020204" pitchFamily="34" charset="0"/>
              </a:rPr>
              <a:t>options</a:t>
            </a:r>
          </a:p>
          <a:p>
            <a:r>
              <a:rPr lang="en-GB" altLang="de-DE" sz="1800" dirty="0">
                <a:latin typeface="+mj-lt"/>
                <a:cs typeface="Arial" panose="020B0604020202020204" pitchFamily="34" charset="0"/>
              </a:rPr>
              <a:t>The group then split into working groups again to work on </a:t>
            </a:r>
            <a:r>
              <a:rPr lang="en-GB" altLang="de-DE" sz="1800" b="1" dirty="0">
                <a:latin typeface="+mj-lt"/>
                <a:cs typeface="Arial" panose="020B0604020202020204" pitchFamily="34" charset="0"/>
              </a:rPr>
              <a:t>Module B: identifying adaptation options </a:t>
            </a:r>
          </a:p>
          <a:p>
            <a:pPr eaLnBrk="1" hangingPunct="1"/>
            <a:r>
              <a:rPr lang="en-GB" altLang="de-DE" sz="1800" dirty="0">
                <a:latin typeface="+mj-lt"/>
                <a:cs typeface="Arial" panose="020B0604020202020204" pitchFamily="34" charset="0"/>
              </a:rPr>
              <a:t>After the lunch break, the group started to their </a:t>
            </a:r>
            <a:r>
              <a:rPr lang="en-GB" altLang="de-DE" sz="1800" b="1" dirty="0">
                <a:latin typeface="+mj-lt"/>
                <a:cs typeface="Arial" panose="020B0604020202020204" pitchFamily="34" charset="0"/>
              </a:rPr>
              <a:t>excursion to a sheltered farm in </a:t>
            </a:r>
            <a:r>
              <a:rPr lang="en-GB" altLang="de-DE" sz="1800" b="1" dirty="0" err="1">
                <a:latin typeface="+mj-lt"/>
                <a:cs typeface="Arial" panose="020B0604020202020204" pitchFamily="34" charset="0"/>
              </a:rPr>
              <a:t>Plaine</a:t>
            </a:r>
            <a:r>
              <a:rPr lang="en-GB" altLang="de-DE" sz="1800" b="1" dirty="0">
                <a:latin typeface="+mj-lt"/>
                <a:cs typeface="Arial" panose="020B0604020202020204" pitchFamily="34" charset="0"/>
              </a:rPr>
              <a:t> </a:t>
            </a:r>
            <a:r>
              <a:rPr lang="en-GB" altLang="de-DE" sz="1800" b="1" dirty="0" err="1">
                <a:latin typeface="+mj-lt"/>
                <a:cs typeface="Arial" panose="020B0604020202020204" pitchFamily="34" charset="0"/>
              </a:rPr>
              <a:t>Magnien</a:t>
            </a:r>
            <a:r>
              <a:rPr lang="en-GB" altLang="de-DE" sz="1800" b="1" dirty="0">
                <a:latin typeface="+mj-lt"/>
                <a:cs typeface="Arial" panose="020B0604020202020204" pitchFamily="34" charset="0"/>
              </a:rPr>
              <a:t>, </a:t>
            </a:r>
            <a:r>
              <a:rPr lang="en-GB" altLang="de-DE" sz="1800" dirty="0">
                <a:latin typeface="+mj-lt"/>
                <a:cs typeface="Arial" panose="020B0604020202020204" pitchFamily="34" charset="0"/>
              </a:rPr>
              <a:t>close to </a:t>
            </a:r>
            <a:r>
              <a:rPr lang="en-GB" altLang="de-DE" sz="1800" dirty="0" err="1">
                <a:latin typeface="+mj-lt"/>
                <a:cs typeface="Arial" panose="020B0604020202020204" pitchFamily="34" charset="0"/>
              </a:rPr>
              <a:t>Mahébourg</a:t>
            </a:r>
            <a:r>
              <a:rPr lang="en-GB" altLang="de-DE" sz="1800" dirty="0">
                <a:latin typeface="+mj-lt"/>
                <a:cs typeface="Arial" panose="020B0604020202020204" pitchFamily="34" charset="0"/>
              </a:rPr>
              <a:t> airport, about an hours drive from the training venue.</a:t>
            </a:r>
            <a:endParaRPr lang="en-GB" sz="1800" dirty="0">
              <a:latin typeface="+mj-lt"/>
              <a:cs typeface="Arial" panose="020B0604020202020204" pitchFamily="34" charset="0"/>
            </a:endParaRPr>
          </a:p>
          <a:p>
            <a:endParaRPr lang="en-GB" sz="1800" dirty="0">
              <a:latin typeface="+mj-lt"/>
              <a:cs typeface="Arial" panose="020B0604020202020204" pitchFamily="34" charset="0"/>
            </a:endParaRPr>
          </a:p>
        </p:txBody>
      </p:sp>
      <p:cxnSp>
        <p:nvCxnSpPr>
          <p:cNvPr id="4" name="Gerader Verbinder 3"/>
          <p:cNvCxnSpPr/>
          <p:nvPr/>
        </p:nvCxnSpPr>
        <p:spPr>
          <a:xfrm>
            <a:off x="0" y="9906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3219198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949"/>
            <a:ext cx="9144000" cy="1143000"/>
          </a:xfrm>
        </p:spPr>
        <p:txBody>
          <a:bodyPr/>
          <a:lstStyle/>
          <a:p>
            <a:r>
              <a:rPr lang="en-GB" sz="2400" dirty="0"/>
              <a:t>Presentation 8: Nutrition-Sensitive Climate-Smart Agriculture (NSCSA) by </a:t>
            </a:r>
            <a:r>
              <a:rPr lang="en-GB" sz="2400" dirty="0" err="1"/>
              <a:t>Dr.</a:t>
            </a:r>
            <a:r>
              <a:rPr lang="en-GB" sz="2400" dirty="0"/>
              <a:t> Simba Sibanda, Food, Agriculture and Natural Resources Policy Analysis Network (FANRPAN)</a:t>
            </a:r>
          </a:p>
        </p:txBody>
      </p:sp>
      <p:sp>
        <p:nvSpPr>
          <p:cNvPr id="3" name="Inhaltsplatzhalter 2"/>
          <p:cNvSpPr>
            <a:spLocks noGrp="1"/>
          </p:cNvSpPr>
          <p:nvPr>
            <p:ph idx="1"/>
          </p:nvPr>
        </p:nvSpPr>
        <p:spPr>
          <a:xfrm>
            <a:off x="0" y="1295400"/>
            <a:ext cx="9144000" cy="3634791"/>
          </a:xfrm>
        </p:spPr>
        <p:txBody>
          <a:bodyPr/>
          <a:lstStyle/>
          <a:p>
            <a:pPr marL="0" indent="0">
              <a:spcBef>
                <a:spcPct val="0"/>
              </a:spcBef>
              <a:spcAft>
                <a:spcPts val="0"/>
              </a:spcAft>
              <a:buClr>
                <a:srgbClr val="6C6B62"/>
              </a:buClr>
              <a:buNone/>
            </a:pPr>
            <a:r>
              <a:rPr lang="en-GB" sz="1600" dirty="0">
                <a:latin typeface="+mj-lt"/>
                <a:cs typeface="Arial" panose="020B0604020202020204" pitchFamily="34" charset="0"/>
              </a:rPr>
              <a:t>Simba started with the definition of Food and Nutrition Security by the FAO: “Food and Nutrition Security exists </a:t>
            </a:r>
            <a:r>
              <a:rPr lang="en-GB" sz="1600" dirty="0">
                <a:latin typeface="+mj-lt"/>
              </a:rPr>
              <a:t>when </a:t>
            </a:r>
            <a:r>
              <a:rPr lang="en-GB" sz="1600" b="1" dirty="0">
                <a:latin typeface="+mj-lt"/>
              </a:rPr>
              <a:t>all people at all times</a:t>
            </a:r>
            <a:r>
              <a:rPr lang="en-GB" sz="1600" dirty="0">
                <a:latin typeface="+mj-lt"/>
              </a:rPr>
              <a:t> have physical, social and economic </a:t>
            </a:r>
            <a:r>
              <a:rPr lang="en-GB" sz="1600" b="1" dirty="0">
                <a:latin typeface="+mj-lt"/>
              </a:rPr>
              <a:t>access to food</a:t>
            </a:r>
            <a:r>
              <a:rPr lang="en-GB" sz="1600" dirty="0">
                <a:latin typeface="+mj-lt"/>
              </a:rPr>
              <a:t>, which is safe and </a:t>
            </a:r>
            <a:r>
              <a:rPr lang="en-GB" sz="1600" b="1" dirty="0">
                <a:latin typeface="+mj-lt"/>
              </a:rPr>
              <a:t>consumed </a:t>
            </a:r>
            <a:r>
              <a:rPr lang="en-GB" sz="1600" dirty="0">
                <a:latin typeface="+mj-lt"/>
              </a:rPr>
              <a:t>in sufficient quantity and quality to meet their dietary needs and food preferences, and is supported by an environment of adequate sanitation, </a:t>
            </a:r>
            <a:r>
              <a:rPr lang="en-GB" sz="1600" b="1" dirty="0">
                <a:latin typeface="+mj-lt"/>
              </a:rPr>
              <a:t>health services and care</a:t>
            </a:r>
            <a:r>
              <a:rPr lang="en-GB" sz="1600" dirty="0">
                <a:latin typeface="+mj-lt"/>
              </a:rPr>
              <a:t>,  allowing for a healthy and active life.”</a:t>
            </a:r>
          </a:p>
          <a:p>
            <a:pPr marL="0" indent="0">
              <a:buNone/>
            </a:pPr>
            <a:r>
              <a:rPr lang="en-GB" sz="1600" dirty="0">
                <a:latin typeface="+mj-lt"/>
                <a:cs typeface="Arial" panose="020B0604020202020204" pitchFamily="34" charset="0"/>
              </a:rPr>
              <a:t>He then gave examples of </a:t>
            </a:r>
            <a:r>
              <a:rPr lang="en-GB" sz="1600" b="1" dirty="0">
                <a:latin typeface="+mj-lt"/>
                <a:cs typeface="Arial" panose="020B0604020202020204" pitchFamily="34" charset="0"/>
              </a:rPr>
              <a:t>malnutrition</a:t>
            </a:r>
            <a:r>
              <a:rPr lang="en-GB" sz="1600" dirty="0">
                <a:latin typeface="+mj-lt"/>
                <a:cs typeface="Arial" panose="020B0604020202020204" pitchFamily="34" charset="0"/>
              </a:rPr>
              <a:t> and explained the triple burden of it (overweight &amp; obesity, undernutrition and micro-nutrient deficiency). </a:t>
            </a:r>
            <a:r>
              <a:rPr lang="en-US" sz="1600" dirty="0">
                <a:latin typeface="+mj-lt"/>
              </a:rPr>
              <a:t>Malnutrition and diet are the biggest risk factors for the global burden of disease, responsible for over 70% of mortalities. Nutrition is central to achieve the </a:t>
            </a:r>
            <a:r>
              <a:rPr lang="en-US" sz="1600" b="1" dirty="0">
                <a:latin typeface="+mj-lt"/>
              </a:rPr>
              <a:t>Sustainable Development Goals </a:t>
            </a:r>
            <a:r>
              <a:rPr lang="en-US" sz="1600" dirty="0">
                <a:latin typeface="+mj-lt"/>
              </a:rPr>
              <a:t>(SDGs). At least 12 SDGs contain indicators that are highly relevant for nutrition. </a:t>
            </a:r>
            <a:r>
              <a:rPr lang="en-US" sz="1600" b="1" dirty="0">
                <a:latin typeface="+mj-lt"/>
              </a:rPr>
              <a:t>Improved nutrition </a:t>
            </a:r>
            <a:r>
              <a:rPr lang="en-US" sz="1600" dirty="0">
                <a:latin typeface="+mj-lt"/>
              </a:rPr>
              <a:t>has a positive impact on  health, education, employment, female empowerment, and poverty and reduction of inequality. </a:t>
            </a:r>
          </a:p>
          <a:p>
            <a:pPr marL="0" indent="0">
              <a:buNone/>
            </a:pPr>
            <a:r>
              <a:rPr lang="en-US" sz="1600" dirty="0">
                <a:latin typeface="+mj-lt"/>
              </a:rPr>
              <a:t>Simba then explained the</a:t>
            </a:r>
            <a:r>
              <a:rPr lang="en-US" sz="1600" b="1" dirty="0">
                <a:latin typeface="+mj-lt"/>
              </a:rPr>
              <a:t> link between agriculture to food and nutrition security</a:t>
            </a:r>
            <a:r>
              <a:rPr lang="en-US" sz="1600" dirty="0">
                <a:latin typeface="+mj-lt"/>
              </a:rPr>
              <a:t>. </a:t>
            </a:r>
            <a:r>
              <a:rPr lang="en-GB" sz="1600" dirty="0">
                <a:latin typeface="+mj-lt"/>
              </a:rPr>
              <a:t>Agriculture is fundamental to food production and the link to nutrition through food use via food availability and access is apparent (food production </a:t>
            </a:r>
            <a:r>
              <a:rPr lang="en-GB" sz="1600" dirty="0">
                <a:latin typeface="+mj-lt"/>
                <a:sym typeface="Wingdings" panose="05000000000000000000" pitchFamily="2" charset="2"/>
              </a:rPr>
              <a:t> food availability and access  diet food use). </a:t>
            </a:r>
            <a:r>
              <a:rPr lang="en-GB" sz="1600" b="1" dirty="0">
                <a:latin typeface="+mj-lt"/>
                <a:sym typeface="Wingdings" panose="05000000000000000000" pitchFamily="2" charset="2"/>
              </a:rPr>
              <a:t>Nutrition-sensitive Agriculture </a:t>
            </a:r>
            <a:r>
              <a:rPr lang="en-GB" sz="1600" dirty="0">
                <a:latin typeface="+mj-lt"/>
                <a:sym typeface="Wingdings" panose="05000000000000000000" pitchFamily="2" charset="2"/>
              </a:rPr>
              <a:t>is</a:t>
            </a:r>
            <a:r>
              <a:rPr lang="en-US" sz="1600" dirty="0">
                <a:latin typeface="+mj-lt"/>
              </a:rPr>
              <a:t> an approach that addresses disconnections between agriculture and nutrition, seeks to ensure the production of a variety of affordable, nutritious, culturally appropriate and safe foods, in adequate quantity and quality to meet the dietary requirements of populations in a sustainable manner. </a:t>
            </a:r>
            <a:r>
              <a:rPr lang="en-US" sz="1600" b="1" dirty="0"/>
              <a:t>CC </a:t>
            </a:r>
            <a:r>
              <a:rPr lang="en-US" sz="1600" dirty="0"/>
              <a:t>will have negative effects on </a:t>
            </a:r>
            <a:r>
              <a:rPr lang="en-US" sz="1600" b="1" dirty="0"/>
              <a:t>global food supply</a:t>
            </a:r>
            <a:r>
              <a:rPr lang="en-US" sz="1600" dirty="0"/>
              <a:t>, e.g. global agricultural production could fall by 2% per decade through 2050  and global food demand will be increasing by 14% each decade because of population growth, urbanization, and increased incomes. </a:t>
            </a:r>
            <a:r>
              <a:rPr lang="en-US" sz="1600" dirty="0">
                <a:latin typeface="+mj-lt"/>
              </a:rPr>
              <a:t> This calls for a the need for </a:t>
            </a:r>
            <a:r>
              <a:rPr lang="en-US" sz="1600" b="1" dirty="0">
                <a:latin typeface="+mj-lt"/>
              </a:rPr>
              <a:t>Nutrition-sensitive CSA: </a:t>
            </a:r>
            <a:r>
              <a:rPr lang="en-US" sz="1600" dirty="0">
                <a:latin typeface="+mj-lt"/>
              </a:rPr>
              <a:t>n</a:t>
            </a:r>
            <a:r>
              <a:rPr lang="en-US" sz="1600" dirty="0"/>
              <a:t>eed to </a:t>
            </a:r>
            <a:r>
              <a:rPr lang="en-US" sz="1600" b="1" dirty="0"/>
              <a:t>integrate nutrition into CSA</a:t>
            </a:r>
            <a:r>
              <a:rPr lang="en-US" sz="1600" dirty="0"/>
              <a:t>, integrate the </a:t>
            </a:r>
            <a:r>
              <a:rPr lang="en-US" sz="1600" b="1" dirty="0"/>
              <a:t>traditional</a:t>
            </a:r>
            <a:r>
              <a:rPr lang="en-US" sz="1600" dirty="0"/>
              <a:t> </a:t>
            </a:r>
            <a:r>
              <a:rPr lang="en-US" sz="1600" b="1" dirty="0"/>
              <a:t>objectives</a:t>
            </a:r>
            <a:r>
              <a:rPr lang="en-US" sz="1600" dirty="0"/>
              <a:t> of agricultural development (production, productivity, food security and income) with nutrition. One can do this at various points along the </a:t>
            </a:r>
            <a:r>
              <a:rPr lang="en-US" sz="1600" b="1" dirty="0"/>
              <a:t>agriculture value chain.</a:t>
            </a:r>
          </a:p>
          <a:p>
            <a:pPr marL="0" indent="0">
              <a:buClr>
                <a:schemeClr val="tx1"/>
              </a:buClr>
              <a:buNone/>
            </a:pPr>
            <a:endParaRPr lang="en-US" sz="1600" b="1" dirty="0">
              <a:latin typeface="+mj-lt"/>
            </a:endParaRPr>
          </a:p>
          <a:p>
            <a:pPr marL="0" indent="0">
              <a:buNone/>
            </a:pPr>
            <a:endParaRPr lang="en-US" sz="1600" dirty="0">
              <a:latin typeface="+mj-lt"/>
            </a:endParaRPr>
          </a:p>
          <a:p>
            <a:pPr marL="0" indent="0">
              <a:buNone/>
            </a:pPr>
            <a:endParaRPr lang="en-GB" sz="1600" dirty="0">
              <a:latin typeface="+mj-lt"/>
              <a:cs typeface="Arial" panose="020B0604020202020204" pitchFamily="34" charset="0"/>
            </a:endParaRPr>
          </a:p>
          <a:p>
            <a:pPr marL="0" indent="0">
              <a:buNone/>
            </a:pPr>
            <a:endParaRPr lang="en-GB" sz="1600" dirty="0">
              <a:latin typeface="+mj-lt"/>
              <a:cs typeface="Arial" panose="020B0604020202020204" pitchFamily="34" charset="0"/>
            </a:endParaRPr>
          </a:p>
        </p:txBody>
      </p:sp>
      <p:cxnSp>
        <p:nvCxnSpPr>
          <p:cNvPr id="4" name="Gerader Verbinder 3"/>
          <p:cNvCxnSpPr/>
          <p:nvPr/>
        </p:nvCxnSpPr>
        <p:spPr>
          <a:xfrm>
            <a:off x="0" y="1176494"/>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13781774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949"/>
            <a:ext cx="9144000" cy="1143000"/>
          </a:xfrm>
        </p:spPr>
        <p:txBody>
          <a:bodyPr/>
          <a:lstStyle/>
          <a:p>
            <a:r>
              <a:rPr lang="en-GB" dirty="0"/>
              <a:t>Q&amp;A</a:t>
            </a:r>
          </a:p>
        </p:txBody>
      </p:sp>
      <p:sp>
        <p:nvSpPr>
          <p:cNvPr id="3" name="Inhaltsplatzhalter 2"/>
          <p:cNvSpPr>
            <a:spLocks noGrp="1"/>
          </p:cNvSpPr>
          <p:nvPr>
            <p:ph idx="1"/>
          </p:nvPr>
        </p:nvSpPr>
        <p:spPr>
          <a:xfrm>
            <a:off x="0" y="1295400"/>
            <a:ext cx="9144000" cy="3634791"/>
          </a:xfrm>
        </p:spPr>
        <p:txBody>
          <a:bodyPr/>
          <a:lstStyle/>
          <a:p>
            <a:pPr lvl="0"/>
            <a:r>
              <a:rPr lang="en-GB" sz="1600" dirty="0">
                <a:latin typeface="+mj-lt"/>
              </a:rPr>
              <a:t>We need to be careful about what we produce in Mauritius since we do not have much land</a:t>
            </a:r>
            <a:endParaRPr lang="de-DE" sz="1600" dirty="0">
              <a:latin typeface="+mj-lt"/>
            </a:endParaRPr>
          </a:p>
          <a:p>
            <a:pPr lvl="1"/>
            <a:r>
              <a:rPr lang="en-GB" sz="1600" dirty="0">
                <a:latin typeface="+mj-lt"/>
              </a:rPr>
              <a:t>We need to start looking at food systems which include looking at all processes required to meet food needs – Mauritius will never be food self-sufficient. Policy needs to provide guidance on what we should produce locally and what should be imported. E.g. fresh foods rather than staple. When we import, government needs to ensure that nutrition issues are also on the table when making decisions about what can be imported. There is a lot of power in regulation</a:t>
            </a:r>
            <a:endParaRPr lang="de-DE" sz="1600" dirty="0">
              <a:latin typeface="+mj-lt"/>
            </a:endParaRPr>
          </a:p>
          <a:p>
            <a:pPr lvl="0"/>
            <a:r>
              <a:rPr lang="en-GB" sz="1600" dirty="0">
                <a:latin typeface="+mj-lt"/>
              </a:rPr>
              <a:t>Vegetables on display are always the same, we don’t have a lot of variety</a:t>
            </a:r>
            <a:endParaRPr lang="de-DE" sz="1600" dirty="0">
              <a:latin typeface="+mj-lt"/>
            </a:endParaRPr>
          </a:p>
          <a:p>
            <a:pPr lvl="1"/>
            <a:r>
              <a:rPr lang="en-GB" sz="1600" dirty="0">
                <a:latin typeface="+mj-lt"/>
              </a:rPr>
              <a:t>Some disagreement in the group about this statement</a:t>
            </a:r>
            <a:endParaRPr lang="de-DE" sz="1600" dirty="0">
              <a:latin typeface="+mj-lt"/>
            </a:endParaRPr>
          </a:p>
          <a:p>
            <a:pPr lvl="0"/>
            <a:r>
              <a:rPr lang="en-GB" sz="1600" dirty="0">
                <a:latin typeface="+mj-lt"/>
              </a:rPr>
              <a:t>We should also give importance to food safety. We may have nutritious food but it is not safe</a:t>
            </a:r>
            <a:endParaRPr lang="de-DE" sz="1600" dirty="0">
              <a:latin typeface="+mj-lt"/>
            </a:endParaRPr>
          </a:p>
          <a:p>
            <a:pPr lvl="1"/>
            <a:r>
              <a:rPr lang="en-GB" sz="1600" dirty="0">
                <a:latin typeface="+mj-lt"/>
              </a:rPr>
              <a:t>That is why these two go together: we aim for nutritious and safe foods. Yes, food safety control is important and part of the health component of nutrition</a:t>
            </a:r>
            <a:endParaRPr lang="de-DE" sz="1600" dirty="0">
              <a:latin typeface="+mj-lt"/>
            </a:endParaRPr>
          </a:p>
          <a:p>
            <a:pPr lvl="0"/>
            <a:r>
              <a:rPr lang="en-GB" sz="1600" dirty="0">
                <a:latin typeface="+mj-lt"/>
              </a:rPr>
              <a:t>Food we find on supermarket shelves are highly processed, we have a huge problem in Mauritius with this – on local production and imports. Consumer education is a huge issue, currently we accept what we have and this is not good. </a:t>
            </a:r>
          </a:p>
          <a:p>
            <a:pPr lvl="1"/>
            <a:r>
              <a:rPr lang="en-GB" sz="1600" dirty="0">
                <a:latin typeface="+mj-lt"/>
              </a:rPr>
              <a:t>Yes, consumer education is strategic but long term, this is what will make companies change</a:t>
            </a:r>
            <a:endParaRPr lang="de-DE" sz="1600" dirty="0">
              <a:latin typeface="+mj-lt"/>
            </a:endParaRPr>
          </a:p>
          <a:p>
            <a:pPr lvl="1"/>
            <a:r>
              <a:rPr lang="en-GB" sz="1600" dirty="0">
                <a:latin typeface="+mj-lt"/>
              </a:rPr>
              <a:t>Globally FAO asked major companies to change what they produce in the next 3 years. Problem that global food companies are very powerful , there are only about 10 that produce the majority of our food. There is a huge potential though consumer choice to change things, especially with social media. But this requires investment in capacity development and awareness creation so that consumers can make effective demands for change. </a:t>
            </a:r>
            <a:endParaRPr lang="de-DE" sz="1600" dirty="0">
              <a:latin typeface="+mj-lt"/>
            </a:endParaRPr>
          </a:p>
          <a:p>
            <a:pPr lvl="0"/>
            <a:endParaRPr lang="de-DE" sz="1600" dirty="0">
              <a:latin typeface="+mj-lt"/>
            </a:endParaRPr>
          </a:p>
          <a:p>
            <a:pPr marL="0" indent="0">
              <a:buClr>
                <a:schemeClr val="tx1"/>
              </a:buClr>
              <a:buNone/>
            </a:pPr>
            <a:endParaRPr lang="en-US" sz="1600" b="1" dirty="0">
              <a:latin typeface="+mj-lt"/>
            </a:endParaRPr>
          </a:p>
          <a:p>
            <a:pPr marL="0" indent="0">
              <a:buNone/>
            </a:pPr>
            <a:endParaRPr lang="en-US" sz="1600" dirty="0">
              <a:latin typeface="+mj-lt"/>
            </a:endParaRPr>
          </a:p>
          <a:p>
            <a:pPr marL="0" indent="0">
              <a:buNone/>
            </a:pPr>
            <a:endParaRPr lang="en-GB" sz="1600" dirty="0">
              <a:latin typeface="+mj-lt"/>
              <a:cs typeface="Arial" panose="020B0604020202020204" pitchFamily="34" charset="0"/>
            </a:endParaRPr>
          </a:p>
          <a:p>
            <a:pPr marL="0" indent="0">
              <a:buNone/>
            </a:pPr>
            <a:endParaRPr lang="en-GB" sz="1600" dirty="0">
              <a:latin typeface="+mj-lt"/>
              <a:cs typeface="Arial" panose="020B0604020202020204" pitchFamily="34" charset="0"/>
            </a:endParaRPr>
          </a:p>
        </p:txBody>
      </p:sp>
      <p:cxnSp>
        <p:nvCxnSpPr>
          <p:cNvPr id="4" name="Gerader Verbinder 3"/>
          <p:cNvCxnSpPr/>
          <p:nvPr/>
        </p:nvCxnSpPr>
        <p:spPr>
          <a:xfrm>
            <a:off x="0" y="1176494"/>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08795043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4009" y="-304800"/>
            <a:ext cx="8229600" cy="1143000"/>
          </a:xfrm>
        </p:spPr>
        <p:txBody>
          <a:bodyPr/>
          <a:lstStyle/>
          <a:p>
            <a:pPr eaLnBrk="1" hangingPunct="1"/>
            <a:r>
              <a:rPr lang="en-GB" altLang="de-DE" sz="3600" dirty="0"/>
              <a:t>Excursion to </a:t>
            </a:r>
            <a:r>
              <a:rPr lang="en-GB" altLang="de-DE" sz="3600" dirty="0" err="1"/>
              <a:t>Plaine</a:t>
            </a:r>
            <a:r>
              <a:rPr lang="en-GB" altLang="de-DE" sz="3600" dirty="0"/>
              <a:t> </a:t>
            </a:r>
            <a:r>
              <a:rPr lang="en-GB" altLang="de-DE" sz="3600" dirty="0" err="1"/>
              <a:t>Magnien</a:t>
            </a:r>
            <a:r>
              <a:rPr lang="en-GB" altLang="de-DE" sz="3600" dirty="0"/>
              <a:t> </a:t>
            </a:r>
          </a:p>
        </p:txBody>
      </p:sp>
      <p:cxnSp>
        <p:nvCxnSpPr>
          <p:cNvPr id="3" name="Gerader Verbinder 2"/>
          <p:cNvCxnSpPr/>
          <p:nvPr/>
        </p:nvCxnSpPr>
        <p:spPr>
          <a:xfrm>
            <a:off x="0" y="6096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8" name="Foliennummernplatzhalter 7"/>
          <p:cNvSpPr>
            <a:spLocks noGrp="1"/>
          </p:cNvSpPr>
          <p:nvPr>
            <p:ph type="sldNum" sz="quarter" idx="12"/>
          </p:nvPr>
        </p:nvSpPr>
        <p:spPr/>
        <p:txBody>
          <a:bodyPr/>
          <a:lstStyle/>
          <a:p>
            <a:pPr>
              <a:defRPr/>
            </a:pPr>
            <a:fld id="{034DBEFC-2DBA-43BF-8C56-FABC31E27A4D}" type="slidenum">
              <a:rPr lang="en-US" smtClean="0"/>
              <a:pPr>
                <a:defRPr/>
              </a:pPr>
              <a:t>108</a:t>
            </a:fld>
            <a:endParaRPr lang="en-US"/>
          </a:p>
        </p:txBody>
      </p:sp>
      <p:sp>
        <p:nvSpPr>
          <p:cNvPr id="4" name="Rechteck 3">
            <a:extLst>
              <a:ext uri="{FF2B5EF4-FFF2-40B4-BE49-F238E27FC236}">
                <a16:creationId xmlns:a16="http://schemas.microsoft.com/office/drawing/2014/main" xmlns="" id="{913CFC84-ACC0-4B2B-BE12-390249B7A9E0}"/>
              </a:ext>
            </a:extLst>
          </p:cNvPr>
          <p:cNvSpPr/>
          <p:nvPr/>
        </p:nvSpPr>
        <p:spPr>
          <a:xfrm>
            <a:off x="0" y="609600"/>
            <a:ext cx="9144000" cy="6216830"/>
          </a:xfrm>
          <a:prstGeom prst="rect">
            <a:avLst/>
          </a:prstGeom>
        </p:spPr>
        <p:txBody>
          <a:bodyPr wrap="square">
            <a:spAutoFit/>
          </a:bodyPr>
          <a:lstStyle/>
          <a:p>
            <a:pPr algn="ctr">
              <a:lnSpc>
                <a:spcPct val="107000"/>
              </a:lnSpc>
              <a:spcAft>
                <a:spcPts val="800"/>
              </a:spcAft>
            </a:pPr>
            <a:r>
              <a:rPr lang="en-US" sz="1500" b="1" dirty="0">
                <a:latin typeface="Calibri" panose="020F0502020204030204" pitchFamily="34" charset="0"/>
                <a:ea typeface="Calibri" panose="020F0502020204030204" pitchFamily="34" charset="0"/>
                <a:cs typeface="Times New Roman" panose="02020603050405020304" pitchFamily="18" charset="0"/>
              </a:rPr>
              <a:t>Skills and Entrepreneurship Development </a:t>
            </a:r>
            <a:r>
              <a:rPr lang="en-US" sz="1500" b="1" dirty="0" err="1">
                <a:latin typeface="Calibri" panose="020F0502020204030204" pitchFamily="34" charset="0"/>
                <a:ea typeface="Calibri" panose="020F0502020204030204" pitchFamily="34" charset="0"/>
                <a:cs typeface="Times New Roman" panose="02020603050405020304" pitchFamily="18" charset="0"/>
              </a:rPr>
              <a:t>Programme</a:t>
            </a:r>
            <a:r>
              <a:rPr lang="en-US" sz="1500" b="1" dirty="0">
                <a:latin typeface="Calibri" panose="020F0502020204030204" pitchFamily="34" charset="0"/>
                <a:ea typeface="Calibri" panose="020F0502020204030204" pitchFamily="34" charset="0"/>
                <a:cs typeface="Times New Roman" panose="02020603050405020304" pitchFamily="18" charset="0"/>
              </a:rPr>
              <a:t> for Educated Youths</a:t>
            </a:r>
            <a:endParaRPr lang="de-DE" sz="15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500" dirty="0">
                <a:latin typeface="Calibri" panose="020F0502020204030204" pitchFamily="34" charset="0"/>
                <a:ea typeface="Calibri" panose="020F0502020204030204" pitchFamily="34" charset="0"/>
                <a:cs typeface="Times New Roman" panose="02020603050405020304" pitchFamily="18" charset="0"/>
              </a:rPr>
              <a:t>The project is an initiative of the Ministry of Agriculture aiming at </a:t>
            </a:r>
            <a:r>
              <a:rPr lang="en-US" sz="1500" dirty="0" err="1">
                <a:latin typeface="Calibri" panose="020F0502020204030204" pitchFamily="34" charset="0"/>
                <a:ea typeface="Calibri" panose="020F0502020204030204" pitchFamily="34" charset="0"/>
                <a:cs typeface="Times New Roman" panose="02020603050405020304" pitchFamily="18" charset="0"/>
              </a:rPr>
              <a:t>modernisation</a:t>
            </a:r>
            <a:r>
              <a:rPr lang="en-US" sz="1500" dirty="0">
                <a:latin typeface="Calibri" panose="020F0502020204030204" pitchFamily="34" charset="0"/>
                <a:ea typeface="Calibri" panose="020F0502020204030204" pitchFamily="34" charset="0"/>
                <a:cs typeface="Times New Roman" panose="02020603050405020304" pitchFamily="18" charset="0"/>
              </a:rPr>
              <a:t> of the local food crop production subsector as well as promotion of sustainable farming practices especially among younger segment of the population.</a:t>
            </a:r>
            <a:endParaRPr lang="de-DE" sz="15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500" dirty="0">
                <a:latin typeface="Calibri" panose="020F0502020204030204" pitchFamily="34" charset="0"/>
                <a:ea typeface="Calibri" panose="020F0502020204030204" pitchFamily="34" charset="0"/>
                <a:cs typeface="Times New Roman" panose="02020603050405020304" pitchFamily="18" charset="0"/>
              </a:rPr>
              <a:t>It comprises the setting up of a sheltered farming park on State Land at </a:t>
            </a:r>
            <a:r>
              <a:rPr lang="en-US" sz="1500" dirty="0" err="1">
                <a:latin typeface="Calibri" panose="020F0502020204030204" pitchFamily="34" charset="0"/>
                <a:ea typeface="Calibri" panose="020F0502020204030204" pitchFamily="34" charset="0"/>
                <a:cs typeface="Times New Roman" panose="02020603050405020304" pitchFamily="18" charset="0"/>
              </a:rPr>
              <a:t>Plaine</a:t>
            </a:r>
            <a:r>
              <a:rPr lang="en-US" sz="1500" dirty="0">
                <a:latin typeface="Calibri" panose="020F0502020204030204" pitchFamily="34" charset="0"/>
                <a:ea typeface="Calibri" panose="020F0502020204030204" pitchFamily="34" charset="0"/>
                <a:cs typeface="Times New Roman" panose="02020603050405020304" pitchFamily="18" charset="0"/>
              </a:rPr>
              <a:t> </a:t>
            </a:r>
            <a:r>
              <a:rPr lang="en-US" sz="1500" dirty="0" err="1">
                <a:latin typeface="Calibri" panose="020F0502020204030204" pitchFamily="34" charset="0"/>
                <a:ea typeface="Calibri" panose="020F0502020204030204" pitchFamily="34" charset="0"/>
                <a:cs typeface="Times New Roman" panose="02020603050405020304" pitchFamily="18" charset="0"/>
              </a:rPr>
              <a:t>Magnien</a:t>
            </a:r>
            <a:r>
              <a:rPr lang="en-US" sz="1500" dirty="0">
                <a:latin typeface="Calibri" panose="020F0502020204030204" pitchFamily="34" charset="0"/>
                <a:ea typeface="Calibri" panose="020F0502020204030204" pitchFamily="34" charset="0"/>
                <a:cs typeface="Times New Roman" panose="02020603050405020304" pitchFamily="18" charset="0"/>
              </a:rPr>
              <a:t> in the district of Grand Port. The whole park is intended to serve as facilities for promotion of sheltered farming systems and encourage, as well, venture of Mauritian youths in agricultural production as an economic activity.</a:t>
            </a:r>
            <a:endParaRPr lang="de-DE" sz="15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500" dirty="0">
                <a:latin typeface="Calibri" panose="020F0502020204030204" pitchFamily="34" charset="0"/>
                <a:ea typeface="Calibri" panose="020F0502020204030204" pitchFamily="34" charset="0"/>
                <a:cs typeface="Times New Roman" panose="02020603050405020304" pitchFamily="18" charset="0"/>
              </a:rPr>
              <a:t>The sheltered farming park comprises 10 modular units, covering each, a floor space of one thousand nine hundred and eighty-nine and seven-tenths square </a:t>
            </a:r>
            <a:r>
              <a:rPr lang="en-US" sz="1500" dirty="0" err="1">
                <a:latin typeface="Calibri" panose="020F0502020204030204" pitchFamily="34" charset="0"/>
                <a:ea typeface="Calibri" panose="020F0502020204030204" pitchFamily="34" charset="0"/>
                <a:cs typeface="Times New Roman" panose="02020603050405020304" pitchFamily="18" charset="0"/>
              </a:rPr>
              <a:t>metres</a:t>
            </a:r>
            <a:r>
              <a:rPr lang="en-US" sz="1500" dirty="0">
                <a:latin typeface="Calibri" panose="020F0502020204030204" pitchFamily="34" charset="0"/>
                <a:ea typeface="Calibri" panose="020F0502020204030204" pitchFamily="34" charset="0"/>
                <a:cs typeface="Times New Roman" panose="02020603050405020304" pitchFamily="18" charset="0"/>
              </a:rPr>
              <a:t> (1,989.7m2), equipped with irrigation / fertigation facility.</a:t>
            </a:r>
            <a:endParaRPr lang="de-DE" sz="15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500" dirty="0">
                <a:latin typeface="Calibri" panose="020F0502020204030204" pitchFamily="34" charset="0"/>
                <a:ea typeface="Calibri" panose="020F0502020204030204" pitchFamily="34" charset="0"/>
                <a:cs typeface="Times New Roman" panose="02020603050405020304" pitchFamily="18" charset="0"/>
              </a:rPr>
              <a:t>After an expression of interest and a selection process, the Ministry has enrolled, under the </a:t>
            </a:r>
            <a:r>
              <a:rPr lang="en-US" sz="1500" dirty="0" err="1">
                <a:latin typeface="Calibri" panose="020F0502020204030204" pitchFamily="34" charset="0"/>
                <a:ea typeface="Calibri" panose="020F0502020204030204" pitchFamily="34" charset="0"/>
                <a:cs typeface="Times New Roman" panose="02020603050405020304" pitchFamily="18" charset="0"/>
              </a:rPr>
              <a:t>Programme</a:t>
            </a:r>
            <a:r>
              <a:rPr lang="en-US" sz="1500" dirty="0">
                <a:latin typeface="Calibri" panose="020F0502020204030204" pitchFamily="34" charset="0"/>
                <a:ea typeface="Calibri" panose="020F0502020204030204" pitchFamily="34" charset="0"/>
                <a:cs typeface="Times New Roman" panose="02020603050405020304" pitchFamily="18" charset="0"/>
              </a:rPr>
              <a:t>, a group of nine Trainees and provided them with formal training in sheltered farming systems undertaken by the FAREI. Each Trainee has benefitted a modular unit within the park, where technical support and other handholding assistance are provided by the FAREI to enable them to undertake crop production activities on their own.</a:t>
            </a:r>
            <a:endParaRPr lang="de-DE" sz="15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500" dirty="0">
                <a:latin typeface="Calibri" panose="020F0502020204030204" pitchFamily="34" charset="0"/>
                <a:ea typeface="Calibri" panose="020F0502020204030204" pitchFamily="34" charset="0"/>
                <a:cs typeface="Times New Roman" panose="02020603050405020304" pitchFamily="18" charset="0"/>
              </a:rPr>
              <a:t>Training focused on adapted crops and production technologies (with emphasis on fertigation and vertical production) taking full advantages of the protected environment.</a:t>
            </a:r>
            <a:endParaRPr lang="de-DE" sz="15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500" dirty="0">
                <a:latin typeface="Calibri" panose="020F0502020204030204" pitchFamily="34" charset="0"/>
                <a:ea typeface="Calibri" panose="020F0502020204030204" pitchFamily="34" charset="0"/>
                <a:cs typeface="Times New Roman" panose="02020603050405020304" pitchFamily="18" charset="0"/>
              </a:rPr>
              <a:t>The conducive environment instilled during this incubation phase would expectedly see the Trainees gain skills and experience they need to create self-employment opportunities with decent revenue generation potential in the non-sugar agriculture subsector. Project is fully in operation as from early 2018 with the availability of irrigation water and electricity.</a:t>
            </a:r>
            <a:endParaRPr lang="de-DE" sz="15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500" dirty="0">
                <a:latin typeface="Calibri" panose="020F0502020204030204" pitchFamily="34" charset="0"/>
                <a:ea typeface="Calibri" panose="020F0502020204030204" pitchFamily="34" charset="0"/>
                <a:cs typeface="Times New Roman" panose="02020603050405020304" pitchFamily="18" charset="0"/>
              </a:rPr>
              <a:t>The Ministry is implementing the </a:t>
            </a:r>
            <a:r>
              <a:rPr lang="en-US" sz="1500" dirty="0" err="1">
                <a:latin typeface="Calibri" panose="020F0502020204030204" pitchFamily="34" charset="0"/>
                <a:ea typeface="Calibri" panose="020F0502020204030204" pitchFamily="34" charset="0"/>
                <a:cs typeface="Times New Roman" panose="02020603050405020304" pitchFamily="18" charset="0"/>
              </a:rPr>
              <a:t>Programme</a:t>
            </a:r>
            <a:r>
              <a:rPr lang="en-US" sz="1500" dirty="0">
                <a:latin typeface="Calibri" panose="020F0502020204030204" pitchFamily="34" charset="0"/>
                <a:ea typeface="Calibri" panose="020F0502020204030204" pitchFamily="34" charset="0"/>
                <a:cs typeface="Times New Roman" panose="02020603050405020304" pitchFamily="18" charset="0"/>
              </a:rPr>
              <a:t> jointly with the Food and Agricultural Research and Extension Institute (FAREI), in collaboration with the </a:t>
            </a:r>
            <a:r>
              <a:rPr lang="en-US" sz="1500" dirty="0" err="1">
                <a:latin typeface="Calibri" panose="020F0502020204030204" pitchFamily="34" charset="0"/>
                <a:ea typeface="Calibri" panose="020F0502020204030204" pitchFamily="34" charset="0"/>
                <a:cs typeface="Times New Roman" panose="02020603050405020304" pitchFamily="18" charset="0"/>
              </a:rPr>
              <a:t>MyBiz</a:t>
            </a:r>
            <a:r>
              <a:rPr lang="en-US" sz="1500" dirty="0">
                <a:latin typeface="Calibri" panose="020F0502020204030204" pitchFamily="34" charset="0"/>
                <a:ea typeface="Calibri" panose="020F0502020204030204" pitchFamily="34" charset="0"/>
                <a:cs typeface="Times New Roman" panose="02020603050405020304" pitchFamily="18" charset="0"/>
              </a:rPr>
              <a:t> and the Human Resource Development Council. The latter institution is funding the monthly stipend being provided to them.</a:t>
            </a:r>
            <a:endParaRPr lang="de-DE" sz="1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153097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600" dirty="0" err="1"/>
              <a:t>Impressions</a:t>
            </a:r>
            <a:r>
              <a:rPr lang="de-DE" sz="3600" dirty="0"/>
              <a:t> </a:t>
            </a:r>
          </a:p>
        </p:txBody>
      </p:sp>
      <p:cxnSp>
        <p:nvCxnSpPr>
          <p:cNvPr id="3" name="Gerader Verbinder 2"/>
          <p:cNvCxnSpPr/>
          <p:nvPr/>
        </p:nvCxnSpPr>
        <p:spPr>
          <a:xfrm>
            <a:off x="0" y="1204684"/>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4" name="Foliennummernplatzhalter 3"/>
          <p:cNvSpPr>
            <a:spLocks noGrp="1"/>
          </p:cNvSpPr>
          <p:nvPr>
            <p:ph type="sldNum" sz="quarter" idx="12"/>
          </p:nvPr>
        </p:nvSpPr>
        <p:spPr/>
        <p:txBody>
          <a:bodyPr/>
          <a:lstStyle/>
          <a:p>
            <a:pPr>
              <a:defRPr/>
            </a:pPr>
            <a:fld id="{034DBEFC-2DBA-43BF-8C56-FABC31E27A4D}" type="slidenum">
              <a:rPr lang="en-US" smtClean="0"/>
              <a:pPr>
                <a:defRPr/>
              </a:pPr>
              <a:t>109</a:t>
            </a:fld>
            <a:endParaRPr lang="en-US"/>
          </a:p>
        </p:txBody>
      </p:sp>
      <p:pic>
        <p:nvPicPr>
          <p:cNvPr id="8" name="Grafik 7">
            <a:extLst>
              <a:ext uri="{FF2B5EF4-FFF2-40B4-BE49-F238E27FC236}">
                <a16:creationId xmlns:a16="http://schemas.microsoft.com/office/drawing/2014/main" xmlns="" id="{2B2DFDA3-9BB7-4AFE-9AC8-4FF9AAF7AA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97496" y="4194462"/>
            <a:ext cx="2880076" cy="2106533"/>
          </a:xfrm>
          <a:prstGeom prst="rect">
            <a:avLst/>
          </a:prstGeom>
        </p:spPr>
      </p:pic>
      <p:pic>
        <p:nvPicPr>
          <p:cNvPr id="6" name="Grafik 5">
            <a:extLst>
              <a:ext uri="{FF2B5EF4-FFF2-40B4-BE49-F238E27FC236}">
                <a16:creationId xmlns:a16="http://schemas.microsoft.com/office/drawing/2014/main" xmlns="" id="{507A4F58-09E0-46B4-BA8D-9CCFAF1711F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887" y="1266369"/>
            <a:ext cx="5113123" cy="2880077"/>
          </a:xfrm>
          <a:prstGeom prst="rect">
            <a:avLst/>
          </a:prstGeom>
        </p:spPr>
      </p:pic>
      <p:pic>
        <p:nvPicPr>
          <p:cNvPr id="10" name="Grafik 9">
            <a:extLst>
              <a:ext uri="{FF2B5EF4-FFF2-40B4-BE49-F238E27FC236}">
                <a16:creationId xmlns:a16="http://schemas.microsoft.com/office/drawing/2014/main" xmlns="" id="{368A7C08-F6A4-4C38-9AD8-F7F171C7C93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83349" y="1655380"/>
            <a:ext cx="4163964" cy="2345443"/>
          </a:xfrm>
          <a:prstGeom prst="rect">
            <a:avLst/>
          </a:prstGeom>
        </p:spPr>
      </p:pic>
      <p:pic>
        <p:nvPicPr>
          <p:cNvPr id="12" name="Grafik 11">
            <a:extLst>
              <a:ext uri="{FF2B5EF4-FFF2-40B4-BE49-F238E27FC236}">
                <a16:creationId xmlns:a16="http://schemas.microsoft.com/office/drawing/2014/main" xmlns="" id="{A19F391E-B6F4-4A64-A2E3-BD18774946E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48000" y="4451518"/>
            <a:ext cx="3505200" cy="1974380"/>
          </a:xfrm>
          <a:prstGeom prst="rect">
            <a:avLst/>
          </a:prstGeom>
        </p:spPr>
      </p:pic>
      <p:pic>
        <p:nvPicPr>
          <p:cNvPr id="14" name="Grafik 13">
            <a:extLst>
              <a:ext uri="{FF2B5EF4-FFF2-40B4-BE49-F238E27FC236}">
                <a16:creationId xmlns:a16="http://schemas.microsoft.com/office/drawing/2014/main" xmlns="" id="{7FF37F8B-FF2D-4F23-818B-69F4254DC38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5400000">
            <a:off x="6447278" y="4792132"/>
            <a:ext cx="2345443" cy="1321121"/>
          </a:xfrm>
          <a:prstGeom prst="rect">
            <a:avLst/>
          </a:prstGeom>
        </p:spPr>
      </p:pic>
    </p:spTree>
    <p:extLst>
      <p:ext uri="{BB962C8B-B14F-4D97-AF65-F5344CB8AC3E}">
        <p14:creationId xmlns:p14="http://schemas.microsoft.com/office/powerpoint/2010/main" val="1873660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 y="-2949"/>
            <a:ext cx="9140370" cy="1143000"/>
          </a:xfrm>
        </p:spPr>
        <p:txBody>
          <a:bodyPr/>
          <a:lstStyle/>
          <a:p>
            <a:r>
              <a:rPr lang="fr-FR" dirty="0" err="1"/>
              <a:t>Presentation</a:t>
            </a:r>
            <a:r>
              <a:rPr lang="fr-FR" dirty="0"/>
              <a:t> 1: Climate Change, adaptation and mitigation by Catalina Berger, consultant </a:t>
            </a:r>
          </a:p>
        </p:txBody>
      </p:sp>
      <p:cxnSp>
        <p:nvCxnSpPr>
          <p:cNvPr id="7" name="Gerader Verbinder 6"/>
          <p:cNvCxnSpPr/>
          <p:nvPr/>
        </p:nvCxnSpPr>
        <p:spPr>
          <a:xfrm>
            <a:off x="0" y="1140051"/>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5" name="Textfeld 4"/>
          <p:cNvSpPr txBox="1"/>
          <p:nvPr/>
        </p:nvSpPr>
        <p:spPr>
          <a:xfrm>
            <a:off x="-3629" y="1176337"/>
            <a:ext cx="9144000" cy="5909310"/>
          </a:xfrm>
          <a:prstGeom prst="rect">
            <a:avLst/>
          </a:prstGeom>
          <a:noFill/>
        </p:spPr>
        <p:txBody>
          <a:bodyPr wrap="square" rtlCol="0">
            <a:spAutoFit/>
          </a:bodyPr>
          <a:lstStyle/>
          <a:p>
            <a:r>
              <a:rPr lang="en-GB" dirty="0">
                <a:latin typeface="+mj-lt"/>
              </a:rPr>
              <a:t>The thematic introduction elaborated about climate change in general and adaptation and mitigation in particular. </a:t>
            </a:r>
          </a:p>
          <a:p>
            <a:endParaRPr lang="en-GB" dirty="0">
              <a:latin typeface="+mj-lt"/>
            </a:endParaRPr>
          </a:p>
          <a:p>
            <a:r>
              <a:rPr lang="en-GB" dirty="0">
                <a:latin typeface="+mj-lt"/>
              </a:rPr>
              <a:t>It started with the explanation of the term </a:t>
            </a:r>
            <a:r>
              <a:rPr lang="en-GB" b="1" dirty="0">
                <a:latin typeface="+mj-lt"/>
              </a:rPr>
              <a:t>mitigation</a:t>
            </a:r>
            <a:r>
              <a:rPr lang="en-GB" dirty="0">
                <a:latin typeface="+mj-lt"/>
              </a:rPr>
              <a:t>, which is determined as </a:t>
            </a:r>
            <a:r>
              <a:rPr lang="en-GB" b="1" dirty="0">
                <a:latin typeface="+mj-lt"/>
              </a:rPr>
              <a:t>emission saving</a:t>
            </a:r>
            <a:r>
              <a:rPr lang="en-GB" dirty="0">
                <a:latin typeface="+mj-lt"/>
              </a:rPr>
              <a:t>/reducing measures</a:t>
            </a:r>
            <a:r>
              <a:rPr lang="en-GB" b="1" dirty="0">
                <a:latin typeface="+mj-lt"/>
              </a:rPr>
              <a:t>. </a:t>
            </a:r>
            <a:r>
              <a:rPr lang="en-GB" dirty="0">
                <a:latin typeface="+mj-lt"/>
              </a:rPr>
              <a:t>The presenter also explained sources of Greenhouse Gases (GHG) as well as the most important GHG who contribute to global warming. </a:t>
            </a:r>
          </a:p>
          <a:p>
            <a:endParaRPr lang="en-GB" dirty="0">
              <a:latin typeface="+mj-lt"/>
            </a:endParaRPr>
          </a:p>
          <a:p>
            <a:r>
              <a:rPr lang="en-GB" dirty="0">
                <a:latin typeface="+mj-lt"/>
              </a:rPr>
              <a:t>The main sectors of anthropogenic GHG emissions are the </a:t>
            </a:r>
            <a:r>
              <a:rPr lang="en-GB" b="1" dirty="0">
                <a:latin typeface="+mj-lt"/>
              </a:rPr>
              <a:t>energy sector</a:t>
            </a:r>
            <a:r>
              <a:rPr lang="en-GB" dirty="0">
                <a:latin typeface="+mj-lt"/>
              </a:rPr>
              <a:t> (66%) and </a:t>
            </a:r>
            <a:r>
              <a:rPr lang="en-GB" b="1" dirty="0">
                <a:latin typeface="+mj-lt"/>
              </a:rPr>
              <a:t>land use change/ agriculture </a:t>
            </a:r>
            <a:r>
              <a:rPr lang="en-GB" dirty="0">
                <a:latin typeface="+mj-lt"/>
              </a:rPr>
              <a:t>(26%).</a:t>
            </a:r>
            <a:r>
              <a:rPr lang="en-GB" b="1" dirty="0">
                <a:latin typeface="+mj-lt"/>
              </a:rPr>
              <a:t> Signals of climate change are </a:t>
            </a:r>
            <a:r>
              <a:rPr lang="en-GB" dirty="0">
                <a:latin typeface="+mj-lt"/>
              </a:rPr>
              <a:t>sea level rise, change in temperature and precipitation patterns. The impact chain of the climate signal “sea level rise” was explained from loss of land to </a:t>
            </a:r>
            <a:r>
              <a:rPr lang="en-GB" b="1" dirty="0">
                <a:latin typeface="+mj-lt"/>
              </a:rPr>
              <a:t>bio-physical</a:t>
            </a:r>
            <a:r>
              <a:rPr lang="en-GB" dirty="0">
                <a:latin typeface="+mj-lt"/>
              </a:rPr>
              <a:t> and </a:t>
            </a:r>
            <a:r>
              <a:rPr lang="en-GB" b="1" dirty="0">
                <a:latin typeface="+mj-lt"/>
              </a:rPr>
              <a:t>socio-economic impacts.  </a:t>
            </a:r>
          </a:p>
          <a:p>
            <a:endParaRPr lang="en-GB" i="1" dirty="0">
              <a:latin typeface="+mj-lt"/>
            </a:endParaRPr>
          </a:p>
          <a:p>
            <a:r>
              <a:rPr lang="en-GB" dirty="0">
                <a:latin typeface="+mj-lt"/>
              </a:rPr>
              <a:t>To manage the unavoidable, </a:t>
            </a:r>
            <a:r>
              <a:rPr lang="en-GB" b="1" dirty="0">
                <a:latin typeface="+mj-lt"/>
              </a:rPr>
              <a:t>adaptation </a:t>
            </a:r>
            <a:r>
              <a:rPr lang="en-GB" dirty="0">
                <a:latin typeface="+mj-lt"/>
              </a:rPr>
              <a:t>is</a:t>
            </a:r>
            <a:r>
              <a:rPr lang="en-GB" b="1" dirty="0">
                <a:latin typeface="+mj-lt"/>
              </a:rPr>
              <a:t> </a:t>
            </a:r>
            <a:r>
              <a:rPr lang="en-GB" dirty="0">
                <a:latin typeface="+mj-lt"/>
              </a:rPr>
              <a:t>needed to adjust to actual or expected climate and its effects. Both mitigation and adaptation are complementary strategies for a climate-compatible development. </a:t>
            </a:r>
          </a:p>
          <a:p>
            <a:r>
              <a:rPr lang="en-GB" dirty="0">
                <a:latin typeface="+mj-lt"/>
              </a:rPr>
              <a:t>The presenter reminded the audience that the Climate Proofing training focuses on adaptation measures, but that the mitigation potential of adaptation measures will also be determined. </a:t>
            </a:r>
          </a:p>
          <a:p>
            <a:endParaRPr lang="en-GB" dirty="0">
              <a:latin typeface="+mj-lt"/>
            </a:endParaRPr>
          </a:p>
          <a:p>
            <a:r>
              <a:rPr lang="en-GB" dirty="0">
                <a:latin typeface="+mj-lt"/>
              </a:rPr>
              <a:t>The presentation concluded with the basic definitions on </a:t>
            </a:r>
            <a:r>
              <a:rPr lang="en-GB" b="1" dirty="0">
                <a:latin typeface="+mj-lt"/>
              </a:rPr>
              <a:t>weather, climate, climate variability </a:t>
            </a:r>
            <a:r>
              <a:rPr lang="en-GB" dirty="0">
                <a:latin typeface="+mj-lt"/>
              </a:rPr>
              <a:t>and </a:t>
            </a:r>
            <a:r>
              <a:rPr lang="en-GB" b="1" dirty="0">
                <a:latin typeface="+mj-lt"/>
              </a:rPr>
              <a:t>climate change </a:t>
            </a:r>
            <a:r>
              <a:rPr lang="en-GB" dirty="0">
                <a:latin typeface="+mj-lt"/>
              </a:rPr>
              <a:t>to make participants understand the terminology and differences. </a:t>
            </a:r>
          </a:p>
          <a:p>
            <a:endParaRPr lang="en-GB" dirty="0">
              <a:latin typeface="+mj-lt"/>
            </a:endParaRPr>
          </a:p>
        </p:txBody>
      </p:sp>
    </p:spTree>
    <p:extLst>
      <p:ext uri="{BB962C8B-B14F-4D97-AF65-F5344CB8AC3E}">
        <p14:creationId xmlns:p14="http://schemas.microsoft.com/office/powerpoint/2010/main" val="423863827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IN" altLang="de-DE" dirty="0"/>
              <a:t>Day 4 </a:t>
            </a:r>
            <a:r>
              <a:rPr lang="fr-FR" altLang="de-DE" dirty="0"/>
              <a:t>- </a:t>
            </a:r>
            <a:r>
              <a:rPr lang="fr-FR" altLang="de-DE" dirty="0" err="1"/>
              <a:t>overview</a:t>
            </a:r>
            <a:endParaRPr lang="en-IN" altLang="de-DE" dirty="0"/>
          </a:p>
        </p:txBody>
      </p:sp>
      <p:sp>
        <p:nvSpPr>
          <p:cNvPr id="15363" name="Content Placeholder 2"/>
          <p:cNvSpPr>
            <a:spLocks noGrp="1"/>
          </p:cNvSpPr>
          <p:nvPr>
            <p:ph idx="1"/>
          </p:nvPr>
        </p:nvSpPr>
        <p:spPr>
          <a:xfrm>
            <a:off x="457200" y="1200150"/>
            <a:ext cx="8382000" cy="5429250"/>
          </a:xfrm>
        </p:spPr>
        <p:txBody>
          <a:bodyPr/>
          <a:lstStyle/>
          <a:p>
            <a:pPr eaLnBrk="1" hangingPunct="1"/>
            <a:r>
              <a:rPr lang="en-GB" altLang="de-DE" sz="2400" dirty="0"/>
              <a:t>The day started with the </a:t>
            </a:r>
            <a:r>
              <a:rPr lang="en-GB" altLang="de-DE" sz="2400" b="1" dirty="0"/>
              <a:t>recapitulation of the excursion</a:t>
            </a:r>
            <a:r>
              <a:rPr lang="en-GB" altLang="de-DE" sz="2400" dirty="0"/>
              <a:t> within the plenary </a:t>
            </a:r>
          </a:p>
          <a:p>
            <a:pPr eaLnBrk="1" hangingPunct="1"/>
            <a:r>
              <a:rPr lang="en-GB" altLang="de-DE" sz="2400" dirty="0"/>
              <a:t>This was followed by a presentation about “</a:t>
            </a:r>
            <a:r>
              <a:rPr lang="en-GB" altLang="de-DE" sz="2400" b="1" dirty="0"/>
              <a:t>Strategies in sustainable intensification of livestock”</a:t>
            </a:r>
          </a:p>
          <a:p>
            <a:pPr eaLnBrk="1" hangingPunct="1"/>
            <a:r>
              <a:rPr lang="en-GB" altLang="de-DE" sz="2400" dirty="0"/>
              <a:t>The group then split again in working groups to work on </a:t>
            </a:r>
            <a:r>
              <a:rPr lang="en-GB" altLang="de-DE" sz="2400" b="1" dirty="0"/>
              <a:t>Module C: Selecting adaptation measures</a:t>
            </a:r>
          </a:p>
          <a:p>
            <a:pPr eaLnBrk="1" hangingPunct="1"/>
            <a:r>
              <a:rPr lang="en-GB" altLang="de-DE" sz="2400" dirty="0"/>
              <a:t>Then a presentation on </a:t>
            </a:r>
            <a:r>
              <a:rPr lang="en-GB" altLang="de-DE" sz="2400" b="1" dirty="0"/>
              <a:t>“Protected culture” </a:t>
            </a:r>
            <a:r>
              <a:rPr lang="en-GB" altLang="de-DE" sz="2400" dirty="0"/>
              <a:t>was given</a:t>
            </a:r>
          </a:p>
          <a:p>
            <a:pPr eaLnBrk="1" hangingPunct="1"/>
            <a:r>
              <a:rPr lang="en-GB" altLang="de-DE" sz="2400" dirty="0"/>
              <a:t>Afterwards, the working groups had time to prepare their </a:t>
            </a:r>
            <a:r>
              <a:rPr lang="en-GB" altLang="de-DE" sz="2400" b="1" dirty="0"/>
              <a:t>final</a:t>
            </a:r>
            <a:r>
              <a:rPr lang="en-GB" altLang="de-DE" sz="2400" dirty="0"/>
              <a:t> </a:t>
            </a:r>
            <a:r>
              <a:rPr lang="en-GB" altLang="de-DE" sz="2400" b="1" dirty="0"/>
              <a:t>presentation</a:t>
            </a:r>
            <a:r>
              <a:rPr lang="en-GB" altLang="de-DE" sz="2400" dirty="0"/>
              <a:t> on the climate proofing of the respective system of interest </a:t>
            </a:r>
          </a:p>
          <a:p>
            <a:pPr eaLnBrk="1" hangingPunct="1"/>
            <a:r>
              <a:rPr lang="en-GB" altLang="de-DE" sz="2400" dirty="0"/>
              <a:t>A presentation about “</a:t>
            </a:r>
            <a:r>
              <a:rPr lang="en-GB" altLang="de-DE" sz="2400" b="1" dirty="0"/>
              <a:t>CC with a value chain perspective</a:t>
            </a:r>
            <a:r>
              <a:rPr lang="en-GB" altLang="de-DE" sz="2400" dirty="0"/>
              <a:t>” concluded the day </a:t>
            </a:r>
          </a:p>
        </p:txBody>
      </p:sp>
      <p:cxnSp>
        <p:nvCxnSpPr>
          <p:cNvPr id="4" name="Gerader Verbinder 3"/>
          <p:cNvCxnSpPr/>
          <p:nvPr/>
        </p:nvCxnSpPr>
        <p:spPr>
          <a:xfrm>
            <a:off x="0" y="9906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07711058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11605"/>
            <a:ext cx="8229600" cy="1143000"/>
          </a:xfrm>
        </p:spPr>
        <p:txBody>
          <a:bodyPr/>
          <a:lstStyle/>
          <a:p>
            <a:pPr eaLnBrk="1" hangingPunct="1"/>
            <a:r>
              <a:rPr lang="en-GB" altLang="de-DE" dirty="0"/>
              <a:t>Recapitulation of the excursion – I </a:t>
            </a:r>
          </a:p>
        </p:txBody>
      </p:sp>
      <p:cxnSp>
        <p:nvCxnSpPr>
          <p:cNvPr id="4" name="Gerader Verbinder 3"/>
          <p:cNvCxnSpPr/>
          <p:nvPr/>
        </p:nvCxnSpPr>
        <p:spPr>
          <a:xfrm>
            <a:off x="0" y="921456"/>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3" name="Rechteck 2"/>
          <p:cNvSpPr/>
          <p:nvPr/>
        </p:nvSpPr>
        <p:spPr>
          <a:xfrm>
            <a:off x="609600" y="1593145"/>
            <a:ext cx="8763000" cy="3182410"/>
          </a:xfrm>
          <a:prstGeom prst="rect">
            <a:avLst/>
          </a:prstGeom>
        </p:spPr>
        <p:txBody>
          <a:bodyPr wrap="square">
            <a:spAutoFit/>
          </a:bodyPr>
          <a:lstStyle/>
          <a:p>
            <a:pPr marL="342900" indent="-342900" algn="just">
              <a:lnSpc>
                <a:spcPct val="120000"/>
              </a:lnSpc>
              <a:spcAft>
                <a:spcPts val="600"/>
              </a:spcAft>
              <a:buAutoNum type="arabicParenR"/>
            </a:pPr>
            <a:r>
              <a:rPr lang="en-GB" sz="1500" b="1" dirty="0">
                <a:latin typeface="+mj-lt"/>
                <a:ea typeface="Calibri" panose="020F0502020204030204" pitchFamily="34" charset="0"/>
                <a:cs typeface="Arial" panose="020B0604020202020204" pitchFamily="34" charset="0"/>
              </a:rPr>
              <a:t>What are the climatic challenges for the sheltered farms at the site? </a:t>
            </a:r>
          </a:p>
          <a:p>
            <a:pPr marL="285750" indent="-285750" algn="just">
              <a:lnSpc>
                <a:spcPct val="120000"/>
              </a:lnSpc>
              <a:spcAft>
                <a:spcPts val="600"/>
              </a:spcAft>
              <a:buFontTx/>
              <a:buChar char="-"/>
            </a:pPr>
            <a:r>
              <a:rPr lang="en-GB" sz="1500" dirty="0">
                <a:latin typeface="+mj-lt"/>
                <a:ea typeface="Calibri" panose="020F0502020204030204" pitchFamily="34" charset="0"/>
                <a:cs typeface="Arial" panose="020B0604020202020204" pitchFamily="34" charset="0"/>
              </a:rPr>
              <a:t>heavy rainfall and higher temperatures </a:t>
            </a:r>
          </a:p>
          <a:p>
            <a:pPr marL="285750" indent="-285750" algn="just">
              <a:lnSpc>
                <a:spcPct val="120000"/>
              </a:lnSpc>
              <a:spcAft>
                <a:spcPts val="600"/>
              </a:spcAft>
              <a:buFontTx/>
              <a:buChar char="-"/>
            </a:pPr>
            <a:endParaRPr lang="en-GB" sz="1500" dirty="0">
              <a:latin typeface="+mj-lt"/>
              <a:ea typeface="Calibri" panose="020F0502020204030204" pitchFamily="34" charset="0"/>
              <a:cs typeface="Arial" panose="020B0604020202020204" pitchFamily="34" charset="0"/>
            </a:endParaRPr>
          </a:p>
          <a:p>
            <a:pPr algn="just">
              <a:lnSpc>
                <a:spcPct val="120000"/>
              </a:lnSpc>
              <a:spcAft>
                <a:spcPts val="600"/>
              </a:spcAft>
            </a:pPr>
            <a:r>
              <a:rPr lang="en-GB" sz="1500" b="1" dirty="0">
                <a:latin typeface="+mj-lt"/>
                <a:ea typeface="Calibri" panose="020F0502020204030204" pitchFamily="34" charset="0"/>
                <a:cs typeface="Arial" panose="020B0604020202020204" pitchFamily="34" charset="0"/>
              </a:rPr>
              <a:t>2) How do these challenges influence the systems? </a:t>
            </a:r>
          </a:p>
          <a:p>
            <a:pPr marL="285750" indent="-285750" algn="just">
              <a:lnSpc>
                <a:spcPct val="120000"/>
              </a:lnSpc>
              <a:spcAft>
                <a:spcPts val="600"/>
              </a:spcAft>
              <a:buFontTx/>
              <a:buChar char="-"/>
            </a:pPr>
            <a:r>
              <a:rPr lang="en-GB" sz="1500" dirty="0">
                <a:latin typeface="+mj-lt"/>
                <a:ea typeface="Calibri" panose="020F0502020204030204" pitchFamily="34" charset="0"/>
                <a:cs typeface="Arial" panose="020B0604020202020204" pitchFamily="34" charset="0"/>
              </a:rPr>
              <a:t>Water logging </a:t>
            </a:r>
            <a:r>
              <a:rPr lang="en-GB" sz="1500" dirty="0">
                <a:latin typeface="+mj-lt"/>
                <a:ea typeface="Calibri" panose="020F0502020204030204" pitchFamily="34" charset="0"/>
                <a:cs typeface="Arial" panose="020B0604020202020204" pitchFamily="34" charset="0"/>
                <a:sym typeface="Wingdings" panose="05000000000000000000" pitchFamily="2" charset="2"/>
              </a:rPr>
              <a:t> death of plants</a:t>
            </a:r>
          </a:p>
          <a:p>
            <a:pPr marL="285750" indent="-285750" algn="just">
              <a:lnSpc>
                <a:spcPct val="120000"/>
              </a:lnSpc>
              <a:spcAft>
                <a:spcPts val="600"/>
              </a:spcAft>
              <a:buFontTx/>
              <a:buChar char="-"/>
            </a:pPr>
            <a:r>
              <a:rPr lang="en-GB" sz="1500" dirty="0">
                <a:latin typeface="+mj-lt"/>
                <a:ea typeface="Calibri" panose="020F0502020204030204" pitchFamily="34" charset="0"/>
                <a:cs typeface="Arial" panose="020B0604020202020204" pitchFamily="34" charset="0"/>
                <a:sym typeface="Wingdings" panose="05000000000000000000" pitchFamily="2" charset="2"/>
              </a:rPr>
              <a:t>Higher temperatures  flower drops </a:t>
            </a:r>
          </a:p>
          <a:p>
            <a:pPr marL="285750" indent="-285750" algn="just">
              <a:lnSpc>
                <a:spcPct val="120000"/>
              </a:lnSpc>
              <a:spcAft>
                <a:spcPts val="600"/>
              </a:spcAft>
              <a:buFontTx/>
              <a:buChar char="-"/>
            </a:pPr>
            <a:r>
              <a:rPr lang="en-GB" sz="1500" dirty="0">
                <a:latin typeface="+mj-lt"/>
                <a:ea typeface="Calibri" panose="020F0502020204030204" pitchFamily="34" charset="0"/>
                <a:cs typeface="Arial" panose="020B0604020202020204" pitchFamily="34" charset="0"/>
                <a:sym typeface="Wingdings" panose="05000000000000000000" pitchFamily="2" charset="2"/>
              </a:rPr>
              <a:t>Impact on human health </a:t>
            </a:r>
          </a:p>
          <a:p>
            <a:pPr marL="285750" indent="-285750" algn="just">
              <a:lnSpc>
                <a:spcPct val="120000"/>
              </a:lnSpc>
              <a:spcAft>
                <a:spcPts val="600"/>
              </a:spcAft>
              <a:buFontTx/>
              <a:buChar char="-"/>
            </a:pPr>
            <a:r>
              <a:rPr lang="en-GB" sz="1500" dirty="0">
                <a:latin typeface="+mj-lt"/>
                <a:ea typeface="Calibri" panose="020F0502020204030204" pitchFamily="34" charset="0"/>
                <a:cs typeface="Arial" panose="020B0604020202020204" pitchFamily="34" charset="0"/>
                <a:sym typeface="Wingdings" panose="05000000000000000000" pitchFamily="2" charset="2"/>
              </a:rPr>
              <a:t>Pest and diseases </a:t>
            </a:r>
          </a:p>
          <a:p>
            <a:pPr marL="285750" indent="-285750" algn="just">
              <a:lnSpc>
                <a:spcPct val="120000"/>
              </a:lnSpc>
              <a:spcAft>
                <a:spcPts val="600"/>
              </a:spcAft>
              <a:buFontTx/>
              <a:buChar char="-"/>
            </a:pPr>
            <a:r>
              <a:rPr lang="en-GB" sz="1500" dirty="0">
                <a:latin typeface="+mj-lt"/>
                <a:ea typeface="Calibri" panose="020F0502020204030204" pitchFamily="34" charset="0"/>
                <a:cs typeface="Arial" panose="020B0604020202020204" pitchFamily="34" charset="0"/>
                <a:sym typeface="Wingdings" panose="05000000000000000000" pitchFamily="2" charset="2"/>
              </a:rPr>
              <a:t>Higher yields for beans (indirect effect) </a:t>
            </a:r>
            <a:endParaRPr lang="en-GB" sz="1500" dirty="0">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5451849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21544"/>
            <a:ext cx="8229600" cy="1143000"/>
          </a:xfrm>
        </p:spPr>
        <p:txBody>
          <a:bodyPr/>
          <a:lstStyle/>
          <a:p>
            <a:pPr eaLnBrk="1" hangingPunct="1"/>
            <a:r>
              <a:rPr lang="en-GB" altLang="de-DE" dirty="0"/>
              <a:t>Recapitulation of the excursion – II </a:t>
            </a:r>
          </a:p>
        </p:txBody>
      </p:sp>
      <p:cxnSp>
        <p:nvCxnSpPr>
          <p:cNvPr id="4" name="Gerader Verbinder 3"/>
          <p:cNvCxnSpPr/>
          <p:nvPr/>
        </p:nvCxnSpPr>
        <p:spPr>
          <a:xfrm>
            <a:off x="0" y="6096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3" name="Rechteck 2"/>
          <p:cNvSpPr/>
          <p:nvPr/>
        </p:nvSpPr>
        <p:spPr>
          <a:xfrm>
            <a:off x="0" y="619110"/>
            <a:ext cx="9144000" cy="6372194"/>
          </a:xfrm>
          <a:prstGeom prst="rect">
            <a:avLst/>
          </a:prstGeom>
        </p:spPr>
        <p:txBody>
          <a:bodyPr wrap="square">
            <a:spAutoFit/>
          </a:bodyPr>
          <a:lstStyle/>
          <a:p>
            <a:pPr algn="just">
              <a:lnSpc>
                <a:spcPct val="120000"/>
              </a:lnSpc>
              <a:spcAft>
                <a:spcPts val="600"/>
              </a:spcAft>
            </a:pPr>
            <a:r>
              <a:rPr lang="en-GB" sz="1400" b="1" dirty="0">
                <a:latin typeface="+mj-lt"/>
                <a:ea typeface="Calibri" panose="020F0502020204030204" pitchFamily="34" charset="0"/>
                <a:cs typeface="Arial" panose="020B0604020202020204" pitchFamily="34" charset="0"/>
              </a:rPr>
              <a:t>3) What kind of adaptation measures did you observe?</a:t>
            </a:r>
          </a:p>
          <a:p>
            <a:pPr marL="285750" indent="-285750" algn="just">
              <a:lnSpc>
                <a:spcPct val="120000"/>
              </a:lnSpc>
              <a:spcAft>
                <a:spcPts val="600"/>
              </a:spcAft>
              <a:buFontTx/>
              <a:buChar char="-"/>
            </a:pPr>
            <a:r>
              <a:rPr lang="en-GB" sz="1400" dirty="0">
                <a:latin typeface="+mj-lt"/>
                <a:ea typeface="Calibri" panose="020F0502020204030204" pitchFamily="34" charset="0"/>
                <a:cs typeface="Arial" panose="020B0604020202020204" pitchFamily="34" charset="0"/>
              </a:rPr>
              <a:t>The shelter of the farm itself</a:t>
            </a:r>
          </a:p>
          <a:p>
            <a:pPr marL="285750" indent="-285750" algn="just">
              <a:lnSpc>
                <a:spcPct val="120000"/>
              </a:lnSpc>
              <a:spcAft>
                <a:spcPts val="600"/>
              </a:spcAft>
              <a:buFontTx/>
              <a:buChar char="-"/>
            </a:pPr>
            <a:r>
              <a:rPr lang="en-GB" sz="1400" dirty="0">
                <a:latin typeface="+mj-lt"/>
                <a:ea typeface="Calibri" panose="020F0502020204030204" pitchFamily="34" charset="0"/>
                <a:cs typeface="Arial" panose="020B0604020202020204" pitchFamily="34" charset="0"/>
              </a:rPr>
              <a:t>Inter-cropping</a:t>
            </a:r>
          </a:p>
          <a:p>
            <a:pPr marL="285750" indent="-285750" algn="just">
              <a:lnSpc>
                <a:spcPct val="120000"/>
              </a:lnSpc>
              <a:spcAft>
                <a:spcPts val="600"/>
              </a:spcAft>
              <a:buFontTx/>
              <a:buChar char="-"/>
            </a:pPr>
            <a:r>
              <a:rPr lang="en-GB" sz="1400" dirty="0">
                <a:latin typeface="+mj-lt"/>
                <a:ea typeface="Calibri" panose="020F0502020204030204" pitchFamily="34" charset="0"/>
                <a:cs typeface="Arial" panose="020B0604020202020204" pitchFamily="34" charset="0"/>
              </a:rPr>
              <a:t>Drainage system</a:t>
            </a:r>
          </a:p>
          <a:p>
            <a:pPr marL="285750" indent="-285750" algn="just">
              <a:lnSpc>
                <a:spcPct val="120000"/>
              </a:lnSpc>
              <a:spcAft>
                <a:spcPts val="600"/>
              </a:spcAft>
              <a:buFontTx/>
              <a:buChar char="-"/>
            </a:pPr>
            <a:r>
              <a:rPr lang="en-GB" sz="1400" dirty="0">
                <a:latin typeface="+mj-lt"/>
                <a:ea typeface="Calibri" panose="020F0502020204030204" pitchFamily="34" charset="0"/>
                <a:cs typeface="Arial" panose="020B0604020202020204" pitchFamily="34" charset="0"/>
              </a:rPr>
              <a:t>Plants/herbs outside the shelter to attract plants </a:t>
            </a:r>
          </a:p>
          <a:p>
            <a:pPr marL="285750" indent="-285750" algn="just">
              <a:lnSpc>
                <a:spcPct val="120000"/>
              </a:lnSpc>
              <a:spcAft>
                <a:spcPts val="600"/>
              </a:spcAft>
              <a:buFontTx/>
              <a:buChar char="-"/>
            </a:pPr>
            <a:r>
              <a:rPr lang="en-GB" sz="1400" dirty="0">
                <a:latin typeface="+mj-lt"/>
                <a:ea typeface="Calibri" panose="020F0502020204030204" pitchFamily="34" charset="0"/>
                <a:cs typeface="Arial" panose="020B0604020202020204" pitchFamily="34" charset="0"/>
              </a:rPr>
              <a:t>Vertical planting</a:t>
            </a:r>
          </a:p>
          <a:p>
            <a:pPr marL="285750" indent="-285750" algn="just">
              <a:lnSpc>
                <a:spcPct val="120000"/>
              </a:lnSpc>
              <a:spcAft>
                <a:spcPts val="600"/>
              </a:spcAft>
              <a:buFontTx/>
              <a:buChar char="-"/>
            </a:pPr>
            <a:r>
              <a:rPr lang="en-GB" sz="1400" dirty="0">
                <a:latin typeface="+mj-lt"/>
                <a:ea typeface="Calibri" panose="020F0502020204030204" pitchFamily="34" charset="0"/>
                <a:cs typeface="Arial" panose="020B0604020202020204" pitchFamily="34" charset="0"/>
              </a:rPr>
              <a:t>Drip irrigation</a:t>
            </a:r>
          </a:p>
          <a:p>
            <a:pPr marL="285750" indent="-285750" algn="just">
              <a:lnSpc>
                <a:spcPct val="120000"/>
              </a:lnSpc>
              <a:spcAft>
                <a:spcPts val="600"/>
              </a:spcAft>
              <a:buFontTx/>
              <a:buChar char="-"/>
            </a:pPr>
            <a:r>
              <a:rPr lang="en-GB" sz="1400" dirty="0">
                <a:latin typeface="+mj-lt"/>
                <a:ea typeface="Calibri" panose="020F0502020204030204" pitchFamily="34" charset="0"/>
                <a:cs typeface="Arial" panose="020B0604020202020204" pitchFamily="34" charset="0"/>
              </a:rPr>
              <a:t>Water storage</a:t>
            </a:r>
          </a:p>
          <a:p>
            <a:pPr marL="285750" indent="-285750" algn="just">
              <a:lnSpc>
                <a:spcPct val="120000"/>
              </a:lnSpc>
              <a:spcAft>
                <a:spcPts val="600"/>
              </a:spcAft>
              <a:buFontTx/>
              <a:buChar char="-"/>
            </a:pPr>
            <a:r>
              <a:rPr lang="en-GB" sz="1400" dirty="0">
                <a:latin typeface="+mj-lt"/>
                <a:ea typeface="Calibri" panose="020F0502020204030204" pitchFamily="34" charset="0"/>
                <a:cs typeface="Arial" panose="020B0604020202020204" pitchFamily="34" charset="0"/>
              </a:rPr>
              <a:t>Adapted varieties </a:t>
            </a:r>
          </a:p>
          <a:p>
            <a:pPr algn="just">
              <a:lnSpc>
                <a:spcPct val="120000"/>
              </a:lnSpc>
              <a:spcAft>
                <a:spcPts val="600"/>
              </a:spcAft>
            </a:pPr>
            <a:r>
              <a:rPr lang="en-GB" sz="1400" b="1" dirty="0">
                <a:latin typeface="+mj-lt"/>
                <a:ea typeface="Calibri" panose="020F0502020204030204" pitchFamily="34" charset="0"/>
                <a:cs typeface="Arial" panose="020B0604020202020204" pitchFamily="34" charset="0"/>
              </a:rPr>
              <a:t>4) Where do you still see room for improvement?</a:t>
            </a:r>
          </a:p>
          <a:p>
            <a:pPr marL="285750" indent="-285750" algn="just">
              <a:lnSpc>
                <a:spcPct val="120000"/>
              </a:lnSpc>
              <a:spcAft>
                <a:spcPts val="600"/>
              </a:spcAft>
              <a:buFontTx/>
              <a:buChar char="-"/>
            </a:pPr>
            <a:r>
              <a:rPr lang="en-GB" sz="1400" dirty="0">
                <a:latin typeface="+mj-lt"/>
                <a:ea typeface="Calibri" panose="020F0502020204030204" pitchFamily="34" charset="0"/>
                <a:cs typeface="Arial" panose="020B0604020202020204" pitchFamily="34" charset="0"/>
              </a:rPr>
              <a:t>Different shape of the roof (concave) </a:t>
            </a:r>
          </a:p>
          <a:p>
            <a:pPr marL="285750" indent="-285750" algn="just">
              <a:lnSpc>
                <a:spcPct val="120000"/>
              </a:lnSpc>
              <a:spcAft>
                <a:spcPts val="600"/>
              </a:spcAft>
              <a:buFontTx/>
              <a:buChar char="-"/>
            </a:pPr>
            <a:r>
              <a:rPr lang="en-GB" sz="1400" dirty="0">
                <a:latin typeface="+mj-lt"/>
                <a:ea typeface="Calibri" panose="020F0502020204030204" pitchFamily="34" charset="0"/>
                <a:cs typeface="Arial" panose="020B0604020202020204" pitchFamily="34" charset="0"/>
              </a:rPr>
              <a:t>Use different building material (replace mesh) </a:t>
            </a:r>
          </a:p>
          <a:p>
            <a:pPr marL="285750" indent="-285750" algn="just">
              <a:lnSpc>
                <a:spcPct val="120000"/>
              </a:lnSpc>
              <a:spcAft>
                <a:spcPts val="600"/>
              </a:spcAft>
              <a:buFontTx/>
              <a:buChar char="-"/>
            </a:pPr>
            <a:r>
              <a:rPr lang="en-GB" sz="1400" dirty="0">
                <a:latin typeface="+mj-lt"/>
                <a:ea typeface="Calibri" panose="020F0502020204030204" pitchFamily="34" charset="0"/>
                <a:cs typeface="Arial" panose="020B0604020202020204" pitchFamily="34" charset="0"/>
              </a:rPr>
              <a:t>Mesh on top to be replaced by a plastic roof (???)</a:t>
            </a:r>
          </a:p>
          <a:p>
            <a:pPr marL="285750" indent="-285750" algn="just">
              <a:lnSpc>
                <a:spcPct val="120000"/>
              </a:lnSpc>
              <a:spcAft>
                <a:spcPts val="600"/>
              </a:spcAft>
              <a:buFontTx/>
              <a:buChar char="-"/>
            </a:pPr>
            <a:r>
              <a:rPr lang="en-GB" sz="1400" dirty="0">
                <a:latin typeface="+mj-lt"/>
                <a:ea typeface="Calibri" panose="020F0502020204030204" pitchFamily="34" charset="0"/>
                <a:cs typeface="Arial" panose="020B0604020202020204" pitchFamily="34" charset="0"/>
              </a:rPr>
              <a:t>Collect rain water on top of the mesh (cost implication needs to be analysed) </a:t>
            </a:r>
          </a:p>
          <a:p>
            <a:pPr marL="285750" indent="-285750" algn="just">
              <a:lnSpc>
                <a:spcPct val="120000"/>
              </a:lnSpc>
              <a:spcAft>
                <a:spcPts val="600"/>
              </a:spcAft>
              <a:buFontTx/>
              <a:buChar char="-"/>
            </a:pPr>
            <a:r>
              <a:rPr lang="en-GB" sz="1400" dirty="0">
                <a:latin typeface="+mj-lt"/>
                <a:ea typeface="Calibri" panose="020F0502020204030204" pitchFamily="34" charset="0"/>
                <a:cs typeface="Arial" panose="020B0604020202020204" pitchFamily="34" charset="0"/>
              </a:rPr>
              <a:t>Mulching </a:t>
            </a:r>
          </a:p>
          <a:p>
            <a:pPr marL="285750" indent="-285750" algn="just">
              <a:lnSpc>
                <a:spcPct val="120000"/>
              </a:lnSpc>
              <a:spcAft>
                <a:spcPts val="600"/>
              </a:spcAft>
              <a:buFontTx/>
              <a:buChar char="-"/>
            </a:pPr>
            <a:r>
              <a:rPr lang="en-GB" sz="1400" dirty="0">
                <a:latin typeface="+mj-lt"/>
                <a:ea typeface="Calibri" panose="020F0502020204030204" pitchFamily="34" charset="0"/>
                <a:cs typeface="Arial" panose="020B0604020202020204" pitchFamily="34" charset="0"/>
              </a:rPr>
              <a:t>Structure of the sheltered farming itself (is it really appropriate for Mauritius or maladaptation?) </a:t>
            </a:r>
          </a:p>
          <a:p>
            <a:pPr marL="285750" indent="-285750" algn="just">
              <a:lnSpc>
                <a:spcPct val="120000"/>
              </a:lnSpc>
              <a:spcAft>
                <a:spcPts val="600"/>
              </a:spcAft>
              <a:buFontTx/>
              <a:buChar char="-"/>
            </a:pPr>
            <a:r>
              <a:rPr lang="en-GB" sz="1400" dirty="0">
                <a:latin typeface="+mj-lt"/>
                <a:ea typeface="Calibri" panose="020F0502020204030204" pitchFamily="34" charset="0"/>
                <a:cs typeface="Arial" panose="020B0604020202020204" pitchFamily="34" charset="0"/>
              </a:rPr>
              <a:t>Putting vertical nets to separate plant rows to avoid pest migrate from one row to the next</a:t>
            </a:r>
          </a:p>
          <a:p>
            <a:pPr marL="285750" indent="-285750" algn="just">
              <a:lnSpc>
                <a:spcPct val="120000"/>
              </a:lnSpc>
              <a:spcAft>
                <a:spcPts val="600"/>
              </a:spcAft>
              <a:buFontTx/>
              <a:buChar char="-"/>
            </a:pPr>
            <a:r>
              <a:rPr lang="en-GB" sz="1400" dirty="0">
                <a:latin typeface="+mj-lt"/>
                <a:ea typeface="Calibri" panose="020F0502020204030204" pitchFamily="34" charset="0"/>
                <a:cs typeface="Arial" panose="020B0604020202020204" pitchFamily="34" charset="0"/>
              </a:rPr>
              <a:t>Install bee hives inside the sheltered farm</a:t>
            </a:r>
          </a:p>
          <a:p>
            <a:pPr marL="285750" indent="-285750" algn="just">
              <a:lnSpc>
                <a:spcPct val="120000"/>
              </a:lnSpc>
              <a:spcAft>
                <a:spcPts val="600"/>
              </a:spcAft>
              <a:buFontTx/>
              <a:buChar char="-"/>
            </a:pPr>
            <a:r>
              <a:rPr lang="en-GB" sz="1400" dirty="0">
                <a:latin typeface="+mj-lt"/>
                <a:ea typeface="Calibri" panose="020F0502020204030204" pitchFamily="34" charset="0"/>
                <a:cs typeface="Arial" panose="020B0604020202020204" pitchFamily="34" charset="0"/>
              </a:rPr>
              <a:t>Improve the fertigation system  </a:t>
            </a:r>
          </a:p>
        </p:txBody>
      </p:sp>
    </p:spTree>
    <p:extLst>
      <p:ext uri="{BB962C8B-B14F-4D97-AF65-F5344CB8AC3E}">
        <p14:creationId xmlns:p14="http://schemas.microsoft.com/office/powerpoint/2010/main" val="235654714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52400"/>
            <a:ext cx="9144000" cy="1143000"/>
          </a:xfrm>
        </p:spPr>
        <p:txBody>
          <a:bodyPr/>
          <a:lstStyle/>
          <a:p>
            <a:pPr eaLnBrk="1" hangingPunct="1"/>
            <a:r>
              <a:rPr lang="en-GB" altLang="de-DE" sz="3000" dirty="0"/>
              <a:t>Presentation 9: </a:t>
            </a:r>
            <a:r>
              <a:rPr lang="en-US" sz="3000" dirty="0"/>
              <a:t>Strategies in sustainable intensification of livestock production and its role in CSA by K. </a:t>
            </a:r>
            <a:r>
              <a:rPr lang="en-US" sz="3000" dirty="0" err="1"/>
              <a:t>Boodhoo</a:t>
            </a:r>
            <a:r>
              <a:rPr lang="en-US" sz="3000" dirty="0"/>
              <a:t>, </a:t>
            </a:r>
            <a:r>
              <a:rPr lang="en-US" sz="3000" dirty="0" err="1"/>
              <a:t>FoA</a:t>
            </a:r>
            <a:r>
              <a:rPr lang="en-US" sz="3000" dirty="0"/>
              <a:t> </a:t>
            </a:r>
            <a:endParaRPr lang="en-GB" altLang="de-DE" sz="3000" dirty="0"/>
          </a:p>
        </p:txBody>
      </p:sp>
      <p:cxnSp>
        <p:nvCxnSpPr>
          <p:cNvPr id="4" name="Gerader Verbinder 3"/>
          <p:cNvCxnSpPr/>
          <p:nvPr/>
        </p:nvCxnSpPr>
        <p:spPr>
          <a:xfrm>
            <a:off x="0" y="1415484"/>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5" name="Rechteck 4">
            <a:extLst>
              <a:ext uri="{FF2B5EF4-FFF2-40B4-BE49-F238E27FC236}">
                <a16:creationId xmlns:a16="http://schemas.microsoft.com/office/drawing/2014/main" xmlns="" id="{69ADAC30-CA50-4B08-8CD5-D9E72AC677DC}"/>
              </a:ext>
            </a:extLst>
          </p:cNvPr>
          <p:cNvSpPr/>
          <p:nvPr/>
        </p:nvSpPr>
        <p:spPr>
          <a:xfrm>
            <a:off x="0" y="1415484"/>
            <a:ext cx="9144000" cy="5442516"/>
          </a:xfrm>
          <a:prstGeom prst="rect">
            <a:avLst/>
          </a:prstGeom>
        </p:spPr>
        <p:txBody>
          <a:bodyPr wrap="square">
            <a:spAutoFit/>
          </a:bodyPr>
          <a:lstStyle/>
          <a:p>
            <a:pPr>
              <a:lnSpc>
                <a:spcPct val="150000"/>
              </a:lnSpc>
            </a:pPr>
            <a:r>
              <a:rPr lang="en-US" dirty="0"/>
              <a:t>The presentation started with background information on livestock - </a:t>
            </a:r>
            <a:r>
              <a:rPr lang="en-US" b="1" dirty="0"/>
              <a:t>70%</a:t>
            </a:r>
            <a:r>
              <a:rPr lang="en-US" dirty="0"/>
              <a:t> of the world’s rural poor rely on livestock for their livelihoods. There are </a:t>
            </a:r>
            <a:r>
              <a:rPr lang="en-US" b="1" dirty="0"/>
              <a:t>600</a:t>
            </a:r>
            <a:r>
              <a:rPr lang="en-US" dirty="0"/>
              <a:t> </a:t>
            </a:r>
            <a:r>
              <a:rPr lang="en-US" b="1" dirty="0"/>
              <a:t>million</a:t>
            </a:r>
            <a:r>
              <a:rPr lang="en-US" dirty="0"/>
              <a:t> poor livestock keepers in the world, around 2/3 are </a:t>
            </a:r>
            <a:r>
              <a:rPr lang="en-GB" b="1" dirty="0"/>
              <a:t>rural women</a:t>
            </a:r>
            <a:r>
              <a:rPr lang="en-GB" dirty="0"/>
              <a:t>. 3 livestock </a:t>
            </a:r>
            <a:r>
              <a:rPr lang="en-GB" b="1" dirty="0"/>
              <a:t>production systems </a:t>
            </a:r>
            <a:r>
              <a:rPr lang="en-GB" dirty="0"/>
              <a:t>are differentiated: grazing systems, mixed systems and industrial systems. </a:t>
            </a:r>
          </a:p>
          <a:p>
            <a:pPr>
              <a:lnSpc>
                <a:spcPct val="150000"/>
              </a:lnSpc>
            </a:pPr>
            <a:r>
              <a:rPr lang="en-US" dirty="0"/>
              <a:t>Livestock contributes to </a:t>
            </a:r>
            <a:r>
              <a:rPr lang="en-US" b="1" dirty="0"/>
              <a:t>16 SDGs </a:t>
            </a:r>
            <a:r>
              <a:rPr lang="en-US" dirty="0"/>
              <a:t>in terms of economic growth, equitable livelihoods, basic nutrition and health and sustainable ecosystems. But: animal production also has </a:t>
            </a:r>
            <a:r>
              <a:rPr lang="en-US" b="1" dirty="0"/>
              <a:t>environmental impacts </a:t>
            </a:r>
            <a:r>
              <a:rPr lang="en-US" dirty="0"/>
              <a:t>such as GHG emissions, nutrient excretion, land usage and energy expenditure through the use of fossil fuel. The speaker gave several examples on these impacts. He then linked </a:t>
            </a:r>
            <a:r>
              <a:rPr lang="en-US" b="1" dirty="0"/>
              <a:t>CC dynamics to livestock production</a:t>
            </a:r>
            <a:r>
              <a:rPr lang="en-US" dirty="0"/>
              <a:t>, explaining the manifold impacts on the systems. E.g. changes in rainfall impact on crop and pasture growth, water, pests and diseases. The presentation concluded with </a:t>
            </a:r>
            <a:r>
              <a:rPr lang="en-US" b="1" dirty="0"/>
              <a:t>areas of interventions</a:t>
            </a:r>
            <a:r>
              <a:rPr lang="en-US" dirty="0"/>
              <a:t> for </a:t>
            </a:r>
            <a:r>
              <a:rPr lang="en-US" b="1" dirty="0"/>
              <a:t>climate-smart livestock practices </a:t>
            </a:r>
            <a:r>
              <a:rPr lang="en-US" dirty="0"/>
              <a:t>and showed numerous strategies and potential for </a:t>
            </a:r>
            <a:r>
              <a:rPr lang="en-US" b="1" dirty="0"/>
              <a:t>emission saving and adaptation measures</a:t>
            </a:r>
            <a:r>
              <a:rPr lang="en-US" dirty="0"/>
              <a:t>. </a:t>
            </a:r>
            <a:endParaRPr lang="en-GB" dirty="0"/>
          </a:p>
        </p:txBody>
      </p:sp>
    </p:spTree>
    <p:extLst>
      <p:ext uri="{BB962C8B-B14F-4D97-AF65-F5344CB8AC3E}">
        <p14:creationId xmlns:p14="http://schemas.microsoft.com/office/powerpoint/2010/main" val="110095463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1143000"/>
          </a:xfrm>
        </p:spPr>
        <p:txBody>
          <a:bodyPr/>
          <a:lstStyle/>
          <a:p>
            <a:pPr eaLnBrk="1" hangingPunct="1"/>
            <a:r>
              <a:rPr lang="de-DE" altLang="de-DE" dirty="0"/>
              <a:t>Q&amp;A</a:t>
            </a:r>
            <a:endParaRPr lang="en-GB" altLang="de-DE" dirty="0"/>
          </a:p>
        </p:txBody>
      </p:sp>
      <p:cxnSp>
        <p:nvCxnSpPr>
          <p:cNvPr id="4" name="Gerader Verbinder 3"/>
          <p:cNvCxnSpPr/>
          <p:nvPr/>
        </p:nvCxnSpPr>
        <p:spPr>
          <a:xfrm>
            <a:off x="0" y="11430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5" name="Rechteck 4">
            <a:extLst>
              <a:ext uri="{FF2B5EF4-FFF2-40B4-BE49-F238E27FC236}">
                <a16:creationId xmlns:a16="http://schemas.microsoft.com/office/drawing/2014/main" xmlns="" id="{325AC887-6015-46DE-9006-7DC9820397C6}"/>
              </a:ext>
            </a:extLst>
          </p:cNvPr>
          <p:cNvSpPr/>
          <p:nvPr/>
        </p:nvSpPr>
        <p:spPr>
          <a:xfrm>
            <a:off x="381000" y="1905000"/>
            <a:ext cx="8382000" cy="1732141"/>
          </a:xfrm>
          <a:prstGeom prst="rect">
            <a:avLst/>
          </a:prstGeom>
        </p:spPr>
        <p:txBody>
          <a:bodyPr wrap="square">
            <a:spAutoFit/>
          </a:bodyPr>
          <a:lstStyle/>
          <a:p>
            <a:pPr lvl="0" algn="just">
              <a:lnSpc>
                <a:spcPct val="120000"/>
              </a:lnSpc>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How to reduce carbon emissions from livestock systems?</a:t>
            </a:r>
          </a:p>
          <a:p>
            <a:pPr marL="342900" lvl="0" indent="-342900" algn="just">
              <a:lnSpc>
                <a:spcPct val="120000"/>
              </a:lnSpc>
              <a:spcAft>
                <a:spcPts val="0"/>
              </a:spcAft>
              <a:buFont typeface="Courier New" panose="02070309020205020404" pitchFamily="49" charset="0"/>
              <a:buChar char="o"/>
            </a:pPr>
            <a:r>
              <a:rPr lang="en-GB" dirty="0">
                <a:latin typeface="Calibri" panose="020F0502020204030204" pitchFamily="34" charset="0"/>
                <a:ea typeface="Calibri" panose="020F0502020204030204" pitchFamily="34" charset="0"/>
                <a:cs typeface="Times New Roman" panose="02020603050405020304" pitchFamily="18" charset="0"/>
              </a:rPr>
              <a:t>Become vegetarian</a:t>
            </a:r>
            <a:endParaRPr lang="de-DE"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20000"/>
              </a:lnSpc>
              <a:spcAft>
                <a:spcPts val="600"/>
              </a:spcAft>
              <a:buFont typeface="Courier New" panose="02070309020205020404" pitchFamily="49" charset="0"/>
              <a:buChar char="o"/>
            </a:pPr>
            <a:r>
              <a:rPr lang="en-GB" dirty="0">
                <a:latin typeface="Calibri" panose="020F0502020204030204" pitchFamily="34" charset="0"/>
                <a:ea typeface="Calibri" panose="020F0502020204030204" pitchFamily="34" charset="0"/>
                <a:cs typeface="Times New Roman" panose="02020603050405020304" pitchFamily="18" charset="0"/>
              </a:rPr>
              <a:t>It depends on the context – it is an important source of livelihood and animal protein in our part of the world, but definitely some parts of the world do need to reduce their meat consumption.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883907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28600"/>
            <a:ext cx="9296400" cy="1143000"/>
          </a:xfrm>
        </p:spPr>
        <p:txBody>
          <a:bodyPr/>
          <a:lstStyle/>
          <a:p>
            <a:pPr eaLnBrk="1" hangingPunct="1"/>
            <a:r>
              <a:rPr lang="en-GB" altLang="de-DE" dirty="0"/>
              <a:t>Presentation 10: </a:t>
            </a:r>
            <a:r>
              <a:rPr lang="en-GB" altLang="en-US" dirty="0"/>
              <a:t>Protected cultivation: an alternative for farmers to adapt to effects of  </a:t>
            </a:r>
            <a:br>
              <a:rPr lang="en-GB" altLang="en-US" dirty="0"/>
            </a:br>
            <a:r>
              <a:rPr lang="en-GB" altLang="en-US" dirty="0"/>
              <a:t>CC</a:t>
            </a:r>
            <a:r>
              <a:rPr lang="en-US" altLang="de-DE" dirty="0"/>
              <a:t> </a:t>
            </a:r>
            <a:r>
              <a:rPr lang="en-US" dirty="0"/>
              <a:t>by </a:t>
            </a:r>
            <a:r>
              <a:rPr lang="en-US" dirty="0" err="1"/>
              <a:t>Navindra</a:t>
            </a:r>
            <a:r>
              <a:rPr lang="en-US" dirty="0"/>
              <a:t> </a:t>
            </a:r>
            <a:r>
              <a:rPr lang="en-US" dirty="0" err="1"/>
              <a:t>Boodia</a:t>
            </a:r>
            <a:r>
              <a:rPr lang="en-US" dirty="0"/>
              <a:t>, </a:t>
            </a:r>
            <a:r>
              <a:rPr lang="en-US" dirty="0" err="1"/>
              <a:t>FoA</a:t>
            </a:r>
            <a:r>
              <a:rPr lang="en-US" dirty="0"/>
              <a:t> </a:t>
            </a:r>
            <a:endParaRPr lang="en-GB" altLang="de-DE" dirty="0"/>
          </a:p>
        </p:txBody>
      </p:sp>
      <p:cxnSp>
        <p:nvCxnSpPr>
          <p:cNvPr id="4" name="Gerader Verbinder 3"/>
          <p:cNvCxnSpPr/>
          <p:nvPr/>
        </p:nvCxnSpPr>
        <p:spPr>
          <a:xfrm>
            <a:off x="0" y="18288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5" name="Rechteck 4">
            <a:extLst>
              <a:ext uri="{FF2B5EF4-FFF2-40B4-BE49-F238E27FC236}">
                <a16:creationId xmlns:a16="http://schemas.microsoft.com/office/drawing/2014/main" xmlns="" id="{9559E421-8080-4C7B-8C8B-49164B69FF76}"/>
              </a:ext>
            </a:extLst>
          </p:cNvPr>
          <p:cNvSpPr/>
          <p:nvPr/>
        </p:nvSpPr>
        <p:spPr>
          <a:xfrm>
            <a:off x="0" y="2146042"/>
            <a:ext cx="9144000" cy="4524315"/>
          </a:xfrm>
          <a:prstGeom prst="rect">
            <a:avLst/>
          </a:prstGeom>
        </p:spPr>
        <p:txBody>
          <a:bodyPr wrap="square">
            <a:spAutoFit/>
          </a:bodyPr>
          <a:lstStyle/>
          <a:p>
            <a:r>
              <a:rPr lang="en-US" altLang="en-US" sz="1600" dirty="0">
                <a:latin typeface="+mj-lt"/>
              </a:rPr>
              <a:t>The presentation started with the definition of </a:t>
            </a:r>
            <a:r>
              <a:rPr lang="en-US" altLang="en-US" sz="1600" b="1" dirty="0">
                <a:latin typeface="+mj-lt"/>
              </a:rPr>
              <a:t>Protected Cultivation (or Sheltered Farming/SF</a:t>
            </a:r>
            <a:r>
              <a:rPr lang="en-US" altLang="en-US" sz="1600" dirty="0">
                <a:latin typeface="+mj-lt"/>
              </a:rPr>
              <a:t>), which is a cropping technique wherein the </a:t>
            </a:r>
            <a:r>
              <a:rPr lang="en-US" altLang="en-US" sz="1600" b="1" dirty="0">
                <a:latin typeface="+mj-lt"/>
              </a:rPr>
              <a:t>micro climate </a:t>
            </a:r>
            <a:r>
              <a:rPr lang="en-US" altLang="en-US" sz="1600" dirty="0">
                <a:latin typeface="+mj-lt"/>
              </a:rPr>
              <a:t>surrounding the plant canopy is controlled partially or fully as per the requirement of the crop species. </a:t>
            </a:r>
            <a:r>
              <a:rPr lang="en-US" altLang="en-US" sz="1600" b="1" dirty="0">
                <a:latin typeface="+mj-lt"/>
              </a:rPr>
              <a:t>Six types </a:t>
            </a:r>
            <a:r>
              <a:rPr lang="en-US" altLang="en-US" sz="1600" dirty="0">
                <a:latin typeface="+mj-lt"/>
              </a:rPr>
              <a:t>of protected structures can be differentiated: mini cloches, mini tunnels, low tunnels, high tunnels shade house and insect-proof net house. These structures differ in the level </a:t>
            </a:r>
            <a:r>
              <a:rPr lang="en-US" altLang="en-US" sz="1600" b="1" dirty="0">
                <a:latin typeface="+mj-lt"/>
              </a:rPr>
              <a:t>of climate control </a:t>
            </a:r>
            <a:r>
              <a:rPr lang="en-US" altLang="en-US" sz="1600" dirty="0">
                <a:latin typeface="+mj-lt"/>
              </a:rPr>
              <a:t>that they confer, the degree of sophistication and in the costs. In Mauritius, farmers are encouraged to shift from </a:t>
            </a:r>
            <a:r>
              <a:rPr lang="en-US" sz="1600" dirty="0">
                <a:latin typeface="+mj-lt"/>
              </a:rPr>
              <a:t>traditional open field cultivation to sheltered farming system. 50% of investment costs (up to max. Rs 250,000) is granted.</a:t>
            </a:r>
            <a:endParaRPr lang="en-US" altLang="en-US" sz="1600" dirty="0">
              <a:latin typeface="+mj-lt"/>
            </a:endParaRPr>
          </a:p>
          <a:p>
            <a:r>
              <a:rPr lang="en-US" altLang="en-US" sz="1600" dirty="0">
                <a:latin typeface="+mj-lt"/>
              </a:rPr>
              <a:t>Amongst the </a:t>
            </a:r>
            <a:r>
              <a:rPr lang="en-US" altLang="en-US" sz="1600" b="1" dirty="0">
                <a:latin typeface="+mj-lt"/>
              </a:rPr>
              <a:t>advantages</a:t>
            </a:r>
            <a:r>
              <a:rPr lang="en-US" altLang="en-US" sz="1600" dirty="0">
                <a:latin typeface="+mj-lt"/>
              </a:rPr>
              <a:t> of SF are: p</a:t>
            </a:r>
            <a:r>
              <a:rPr lang="en-US" altLang="de-DE" sz="1600" dirty="0">
                <a:latin typeface="+mj-lt"/>
              </a:rPr>
              <a:t>rotection against winds, minimize the impact of heavy rain, prevent soil erosion, reduce leachates to the soil environment, reduced usage of crop protection chemicals.</a:t>
            </a:r>
          </a:p>
          <a:p>
            <a:r>
              <a:rPr lang="en-US" altLang="de-DE" sz="1600" b="1" dirty="0">
                <a:latin typeface="+mj-lt"/>
              </a:rPr>
              <a:t>Siting and design </a:t>
            </a:r>
            <a:r>
              <a:rPr lang="en-US" altLang="de-DE" sz="1600" dirty="0">
                <a:latin typeface="+mj-lt"/>
              </a:rPr>
              <a:t>considerations have to be taken into account. Constraints for farming in the tropics are for example i</a:t>
            </a:r>
            <a:r>
              <a:rPr lang="en-US" sz="1600" dirty="0">
                <a:latin typeface="+mj-lt"/>
              </a:rPr>
              <a:t>ntense heavy rainfall (flash flood), storm, strong winds, insect pests, high daytime temperature. This results in a need for special requirements for tropical SF. Most of these have to do with the </a:t>
            </a:r>
            <a:r>
              <a:rPr lang="en-US" sz="1600" b="1" dirty="0">
                <a:latin typeface="+mj-lt"/>
              </a:rPr>
              <a:t>site selection and design features</a:t>
            </a:r>
            <a:r>
              <a:rPr lang="en-US" sz="1600" dirty="0">
                <a:latin typeface="+mj-lt"/>
              </a:rPr>
              <a:t>: covering materials, GH orientation &amp; structural materials and set-up. For a site selection one has to avoid marshy land and flood-prone areas. A region with established </a:t>
            </a:r>
            <a:r>
              <a:rPr lang="en-US" sz="1600" b="1" dirty="0">
                <a:latin typeface="+mj-lt"/>
              </a:rPr>
              <a:t>drainage systems </a:t>
            </a:r>
            <a:r>
              <a:rPr lang="en-US" sz="1600" dirty="0">
                <a:latin typeface="+mj-lt"/>
              </a:rPr>
              <a:t>should be chosen as well as land that slopes down to nearby canals. </a:t>
            </a:r>
            <a:r>
              <a:rPr lang="en-US" sz="1600" b="1" dirty="0">
                <a:latin typeface="+mj-lt"/>
              </a:rPr>
              <a:t>Natural wind-breaks </a:t>
            </a:r>
            <a:r>
              <a:rPr lang="en-US" sz="1600" dirty="0">
                <a:latin typeface="+mj-lt"/>
              </a:rPr>
              <a:t>are positive, but shading trees need to be avoided. </a:t>
            </a:r>
          </a:p>
          <a:p>
            <a:r>
              <a:rPr lang="en-US" sz="1600" dirty="0">
                <a:latin typeface="+mj-lt"/>
              </a:rPr>
              <a:t>The speaker then elaborated more on the technical details of the structures and the materials. In context of CSA, SF can serve as a means to implement </a:t>
            </a:r>
            <a:r>
              <a:rPr lang="en-US" sz="1600" b="1" dirty="0">
                <a:latin typeface="+mj-lt"/>
              </a:rPr>
              <a:t>biological</a:t>
            </a:r>
            <a:r>
              <a:rPr lang="en-US" sz="1600" dirty="0">
                <a:latin typeface="+mj-lt"/>
              </a:rPr>
              <a:t> </a:t>
            </a:r>
            <a:r>
              <a:rPr lang="en-US" sz="1600" b="1" dirty="0">
                <a:latin typeface="+mj-lt"/>
              </a:rPr>
              <a:t>control</a:t>
            </a:r>
            <a:r>
              <a:rPr lang="en-US" sz="1600" dirty="0">
                <a:latin typeface="+mj-lt"/>
              </a:rPr>
              <a:t>, </a:t>
            </a:r>
            <a:r>
              <a:rPr lang="en-US" sz="1600" b="1" dirty="0">
                <a:latin typeface="+mj-lt"/>
              </a:rPr>
              <a:t>water</a:t>
            </a:r>
            <a:r>
              <a:rPr lang="en-US" sz="1600" dirty="0">
                <a:latin typeface="+mj-lt"/>
              </a:rPr>
              <a:t> </a:t>
            </a:r>
            <a:r>
              <a:rPr lang="en-US" sz="1600" b="1" dirty="0">
                <a:latin typeface="+mj-lt"/>
              </a:rPr>
              <a:t>harvesting</a:t>
            </a:r>
            <a:r>
              <a:rPr lang="en-US" sz="1600" dirty="0">
                <a:latin typeface="+mj-lt"/>
              </a:rPr>
              <a:t> and </a:t>
            </a:r>
            <a:r>
              <a:rPr lang="en-US" sz="1600" b="1" dirty="0">
                <a:latin typeface="+mj-lt"/>
              </a:rPr>
              <a:t>organic farming</a:t>
            </a:r>
            <a:r>
              <a:rPr lang="en-US" sz="1600" dirty="0">
                <a:latin typeface="+mj-lt"/>
              </a:rPr>
              <a:t>. </a:t>
            </a:r>
            <a:endParaRPr lang="en-US" altLang="en-US" sz="1600" dirty="0">
              <a:latin typeface="+mj-lt"/>
            </a:endParaRPr>
          </a:p>
        </p:txBody>
      </p:sp>
    </p:spTree>
    <p:extLst>
      <p:ext uri="{BB962C8B-B14F-4D97-AF65-F5344CB8AC3E}">
        <p14:creationId xmlns:p14="http://schemas.microsoft.com/office/powerpoint/2010/main" val="211824039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3313"/>
            <a:ext cx="9144000" cy="1143000"/>
          </a:xfrm>
        </p:spPr>
        <p:txBody>
          <a:bodyPr/>
          <a:lstStyle/>
          <a:p>
            <a:pPr eaLnBrk="1" hangingPunct="1"/>
            <a:r>
              <a:rPr lang="en-GB" altLang="de-DE" sz="3400" dirty="0"/>
              <a:t>Presentation 11: </a:t>
            </a:r>
            <a:r>
              <a:rPr lang="en-GB" sz="3400" dirty="0"/>
              <a:t>CC in agriculture with a value chain perspective</a:t>
            </a:r>
            <a:r>
              <a:rPr lang="en-US" altLang="de-DE" sz="3400" dirty="0"/>
              <a:t> </a:t>
            </a:r>
            <a:r>
              <a:rPr lang="en-US" sz="3400" dirty="0"/>
              <a:t>by Dr. Brinda </a:t>
            </a:r>
            <a:r>
              <a:rPr lang="en-US" sz="3400" dirty="0" err="1"/>
              <a:t>Ramasawmy</a:t>
            </a:r>
            <a:r>
              <a:rPr lang="en-US" sz="3400" dirty="0"/>
              <a:t>, </a:t>
            </a:r>
            <a:r>
              <a:rPr lang="en-US" sz="3400" dirty="0" err="1"/>
              <a:t>FoA</a:t>
            </a:r>
            <a:r>
              <a:rPr lang="en-US" sz="3400" dirty="0"/>
              <a:t> </a:t>
            </a:r>
            <a:endParaRPr lang="en-GB" altLang="de-DE" sz="3400" dirty="0"/>
          </a:p>
        </p:txBody>
      </p:sp>
      <p:cxnSp>
        <p:nvCxnSpPr>
          <p:cNvPr id="4" name="Gerader Verbinder 3"/>
          <p:cNvCxnSpPr/>
          <p:nvPr/>
        </p:nvCxnSpPr>
        <p:spPr>
          <a:xfrm>
            <a:off x="0" y="1192696"/>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3" name="Rechteck 2">
            <a:extLst>
              <a:ext uri="{FF2B5EF4-FFF2-40B4-BE49-F238E27FC236}">
                <a16:creationId xmlns:a16="http://schemas.microsoft.com/office/drawing/2014/main" xmlns="" id="{0230DC0C-6336-4B31-9EA3-CF125539F465}"/>
              </a:ext>
            </a:extLst>
          </p:cNvPr>
          <p:cNvSpPr/>
          <p:nvPr/>
        </p:nvSpPr>
        <p:spPr>
          <a:xfrm>
            <a:off x="0" y="1219200"/>
            <a:ext cx="9144000" cy="5755422"/>
          </a:xfrm>
          <a:prstGeom prst="rect">
            <a:avLst/>
          </a:prstGeom>
        </p:spPr>
        <p:txBody>
          <a:bodyPr wrap="square">
            <a:spAutoFit/>
          </a:bodyPr>
          <a:lstStyle/>
          <a:p>
            <a:pPr algn="just">
              <a:buNone/>
            </a:pPr>
            <a:r>
              <a:rPr lang="en-US" sz="1600" dirty="0">
                <a:latin typeface="+mj-lt"/>
              </a:rPr>
              <a:t>Brinda started her presentation with the </a:t>
            </a:r>
            <a:r>
              <a:rPr lang="en-US" sz="1600" b="1" dirty="0">
                <a:latin typeface="+mj-lt"/>
              </a:rPr>
              <a:t>definition </a:t>
            </a:r>
            <a:r>
              <a:rPr lang="en-US" sz="1600" dirty="0">
                <a:latin typeface="+mj-lt"/>
              </a:rPr>
              <a:t>of a </a:t>
            </a:r>
            <a:r>
              <a:rPr lang="en-US" sz="1600" b="1" dirty="0">
                <a:latin typeface="+mj-lt"/>
              </a:rPr>
              <a:t>value chain (VC)</a:t>
            </a:r>
            <a:r>
              <a:rPr lang="en-US" sz="1600" dirty="0">
                <a:latin typeface="+mj-lt"/>
              </a:rPr>
              <a:t>:  the path by which a </a:t>
            </a:r>
            <a:r>
              <a:rPr lang="en-US" sz="1600" b="1" dirty="0">
                <a:latin typeface="+mj-lt"/>
              </a:rPr>
              <a:t>product or service is created and marketed</a:t>
            </a:r>
            <a:r>
              <a:rPr lang="en-US" sz="1600" dirty="0">
                <a:latin typeface="+mj-lt"/>
              </a:rPr>
              <a:t>. This path might include input suppliers, growers, transport and storage, processors, wholesalers, retailers and consumers, as well as governance and support institutions. </a:t>
            </a:r>
            <a:r>
              <a:rPr lang="en-US" sz="1600" b="1" dirty="0">
                <a:latin typeface="+mj-lt"/>
              </a:rPr>
              <a:t>Agri-food</a:t>
            </a:r>
            <a:r>
              <a:rPr lang="en-US" sz="1600" dirty="0">
                <a:latin typeface="+mj-lt"/>
              </a:rPr>
              <a:t> VCs are critical systems for delivering food security, contribute significantly to economic stability and add to consumer confidence. The </a:t>
            </a:r>
            <a:r>
              <a:rPr lang="en-US" sz="1600" b="1" dirty="0">
                <a:latin typeface="+mj-lt"/>
              </a:rPr>
              <a:t>impacts of CC </a:t>
            </a:r>
            <a:r>
              <a:rPr lang="en-US" sz="1600" dirty="0">
                <a:latin typeface="+mj-lt"/>
              </a:rPr>
              <a:t>are felt along the whole chain of actors that produce, handle, process and market agri-food products. </a:t>
            </a:r>
            <a:r>
              <a:rPr lang="en-US" sz="1600" b="1" dirty="0">
                <a:latin typeface="+mj-lt"/>
              </a:rPr>
              <a:t>Adaptation</a:t>
            </a:r>
            <a:r>
              <a:rPr lang="en-US" sz="1600" dirty="0">
                <a:latin typeface="+mj-lt"/>
              </a:rPr>
              <a:t> of a VC to CC is therefor key to sustain its competitive advantage in a changing climate. An adapted value chain is one where participating businesses, from farmers to retailers, are able to harness joint strategies to continue delivering value to the consumer, and as such, deliver value to the members of its chain. The speaker then presented </a:t>
            </a:r>
            <a:r>
              <a:rPr lang="en-US" sz="1600" b="1" dirty="0">
                <a:latin typeface="+mj-lt"/>
              </a:rPr>
              <a:t>two case studies </a:t>
            </a:r>
            <a:r>
              <a:rPr lang="en-US" sz="1600" dirty="0">
                <a:latin typeface="+mj-lt"/>
              </a:rPr>
              <a:t>on adaptation of VCs. She then brought up some </a:t>
            </a:r>
            <a:r>
              <a:rPr lang="en-US" sz="1600" b="1" dirty="0">
                <a:latin typeface="+mj-lt"/>
              </a:rPr>
              <a:t>research questions for the Mauritian context</a:t>
            </a:r>
            <a:r>
              <a:rPr lang="en-US" sz="1600" dirty="0">
                <a:latin typeface="+mj-lt"/>
              </a:rPr>
              <a:t>, namely: </a:t>
            </a:r>
          </a:p>
          <a:p>
            <a:r>
              <a:rPr lang="en-US" sz="1600" dirty="0">
                <a:latin typeface="+mj-lt"/>
              </a:rPr>
              <a:t>- Are we taking a holistic approach to CC adaptation and mitigation by taking a whole-of-chain perspective?</a:t>
            </a:r>
          </a:p>
          <a:p>
            <a:r>
              <a:rPr lang="en-US" sz="1600" dirty="0">
                <a:latin typeface="+mj-lt"/>
              </a:rPr>
              <a:t>- Are we considering CC impact on the agricultural sector only as a threat or as an opportunity to produce adapted products?</a:t>
            </a:r>
          </a:p>
          <a:p>
            <a:r>
              <a:rPr lang="en-US" sz="1600" dirty="0">
                <a:latin typeface="+mj-lt"/>
              </a:rPr>
              <a:t>- Are we focusing our research at the farming level only and ignoring the flow-on effects across the agri-food VC?</a:t>
            </a:r>
          </a:p>
          <a:p>
            <a:r>
              <a:rPr lang="en-US" sz="1600" dirty="0">
                <a:latin typeface="+mj-lt"/>
              </a:rPr>
              <a:t>- Do agri-businesses adapting to or mitigating CC factors take into consideration the needs of consumers? She then showed </a:t>
            </a:r>
            <a:r>
              <a:rPr lang="en-US" sz="1600" b="1" dirty="0">
                <a:latin typeface="+mj-lt"/>
              </a:rPr>
              <a:t>potential objectives </a:t>
            </a:r>
            <a:r>
              <a:rPr lang="en-US" sz="1600" dirty="0">
                <a:latin typeface="+mj-lt"/>
              </a:rPr>
              <a:t>to promote adapted Mauritian agri-food VCs: </a:t>
            </a:r>
          </a:p>
          <a:p>
            <a:pPr marL="342900" indent="-342900">
              <a:buFont typeface="+mj-lt"/>
              <a:buAutoNum type="arabicPeriod"/>
            </a:pPr>
            <a:r>
              <a:rPr lang="en-US" sz="1600" dirty="0">
                <a:latin typeface="+mj-lt"/>
              </a:rPr>
              <a:t>To </a:t>
            </a:r>
            <a:r>
              <a:rPr lang="en-US" sz="1600" b="1" dirty="0">
                <a:latin typeface="+mj-lt"/>
              </a:rPr>
              <a:t>increase capability </a:t>
            </a:r>
            <a:r>
              <a:rPr lang="en-US" sz="1600" dirty="0">
                <a:latin typeface="+mj-lt"/>
              </a:rPr>
              <a:t>of businesses to take effective adaptation action through awareness of the impacts of CC on VCs, </a:t>
            </a:r>
          </a:p>
          <a:p>
            <a:pPr marL="342900" indent="-342900">
              <a:buFont typeface="+mj-lt"/>
              <a:buAutoNum type="arabicPeriod"/>
            </a:pPr>
            <a:r>
              <a:rPr lang="en-US" sz="1600" dirty="0">
                <a:latin typeface="+mj-lt"/>
              </a:rPr>
              <a:t>To </a:t>
            </a:r>
            <a:r>
              <a:rPr lang="en-US" sz="1600" b="1" dirty="0">
                <a:latin typeface="+mj-lt"/>
              </a:rPr>
              <a:t>increase awareness </a:t>
            </a:r>
            <a:r>
              <a:rPr lang="en-US" sz="1600" dirty="0">
                <a:latin typeface="+mj-lt"/>
              </a:rPr>
              <a:t>of new and relevant adaptation and mitigation options available for businesses to consider within their VCs, </a:t>
            </a:r>
          </a:p>
          <a:p>
            <a:pPr marL="342900" indent="-342900">
              <a:buFont typeface="+mj-lt"/>
              <a:buAutoNum type="arabicPeriod"/>
            </a:pPr>
            <a:r>
              <a:rPr lang="en-US" sz="1600" dirty="0">
                <a:latin typeface="+mj-lt"/>
              </a:rPr>
              <a:t>To </a:t>
            </a:r>
            <a:r>
              <a:rPr lang="en-US" sz="1600" b="1" dirty="0">
                <a:latin typeface="+mj-lt"/>
              </a:rPr>
              <a:t>enhance the capacity </a:t>
            </a:r>
            <a:r>
              <a:rPr lang="en-US" sz="1600" dirty="0">
                <a:latin typeface="+mj-lt"/>
              </a:rPr>
              <a:t>of </a:t>
            </a:r>
            <a:r>
              <a:rPr lang="en-US" sz="1600" dirty="0" err="1">
                <a:latin typeface="+mj-lt"/>
              </a:rPr>
              <a:t>agrifood</a:t>
            </a:r>
            <a:r>
              <a:rPr lang="en-US" sz="1600" dirty="0">
                <a:latin typeface="+mj-lt"/>
              </a:rPr>
              <a:t> businesses to collaboratively evaluate and adapt to the impacts of CC.</a:t>
            </a:r>
          </a:p>
        </p:txBody>
      </p:sp>
    </p:spTree>
    <p:extLst>
      <p:ext uri="{BB962C8B-B14F-4D97-AF65-F5344CB8AC3E}">
        <p14:creationId xmlns:p14="http://schemas.microsoft.com/office/powerpoint/2010/main" val="144283522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3313"/>
            <a:ext cx="9144000" cy="1143000"/>
          </a:xfrm>
        </p:spPr>
        <p:txBody>
          <a:bodyPr/>
          <a:lstStyle/>
          <a:p>
            <a:pPr eaLnBrk="1" hangingPunct="1"/>
            <a:r>
              <a:rPr lang="de-DE" altLang="de-DE" sz="3400" dirty="0"/>
              <a:t>Q&amp;A</a:t>
            </a:r>
            <a:endParaRPr lang="en-GB" altLang="de-DE" sz="3400" dirty="0"/>
          </a:p>
        </p:txBody>
      </p:sp>
      <p:cxnSp>
        <p:nvCxnSpPr>
          <p:cNvPr id="4" name="Gerader Verbinder 3"/>
          <p:cNvCxnSpPr/>
          <p:nvPr/>
        </p:nvCxnSpPr>
        <p:spPr>
          <a:xfrm>
            <a:off x="0" y="1192696"/>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5" name="Rechteck 4">
            <a:extLst>
              <a:ext uri="{FF2B5EF4-FFF2-40B4-BE49-F238E27FC236}">
                <a16:creationId xmlns:a16="http://schemas.microsoft.com/office/drawing/2014/main" xmlns="" id="{6E6017C3-641E-4F29-BE58-76A4A6733E0C}"/>
              </a:ext>
            </a:extLst>
          </p:cNvPr>
          <p:cNvSpPr/>
          <p:nvPr/>
        </p:nvSpPr>
        <p:spPr>
          <a:xfrm>
            <a:off x="0" y="1371600"/>
            <a:ext cx="9144000" cy="4504566"/>
          </a:xfrm>
          <a:prstGeom prst="rect">
            <a:avLst/>
          </a:prstGeom>
        </p:spPr>
        <p:txBody>
          <a:bodyPr wrap="square">
            <a:spAutoFit/>
          </a:bodyPr>
          <a:lstStyle/>
          <a:p>
            <a:pPr marL="342900" lvl="0" indent="-342900" algn="just">
              <a:lnSpc>
                <a:spcPct val="120000"/>
              </a:lnSpc>
              <a:spcAft>
                <a:spcPts val="0"/>
              </a:spcAft>
              <a:buFont typeface="Calibri" panose="020F0502020204030204" pitchFamily="34" charset="0"/>
              <a:buChar char="-"/>
            </a:pPr>
            <a:r>
              <a:rPr lang="en-GB" sz="1600" dirty="0">
                <a:latin typeface="Calibri" panose="020F0502020204030204" pitchFamily="34" charset="0"/>
                <a:ea typeface="Calibri" panose="020F0502020204030204" pitchFamily="34" charset="0"/>
                <a:cs typeface="Times New Roman" panose="02020603050405020304" pitchFamily="18" charset="0"/>
              </a:rPr>
              <a:t>I was thinking about the way we buy food – focus is on buying healthy food. For the consumer to go into adaptive products – are they aware of the climate impacts on the value chain? How can we improve this in the local context?</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Aft>
                <a:spcPts val="0"/>
              </a:spcAft>
              <a:buFont typeface="Courier New" panose="02070309020205020404" pitchFamily="49" charset="0"/>
              <a:buChar char="o"/>
            </a:pPr>
            <a:r>
              <a:rPr lang="en-GB" sz="1600" dirty="0">
                <a:latin typeface="Calibri" panose="020F0502020204030204" pitchFamily="34" charset="0"/>
                <a:ea typeface="Calibri" panose="020F0502020204030204" pitchFamily="34" charset="0"/>
                <a:cs typeface="Times New Roman" panose="02020603050405020304" pitchFamily="18" charset="0"/>
              </a:rPr>
              <a:t>It comes down to consumer purchasing power – it is an issue in Mauritius – the richer consumers can afford to buy organic, healthy or other foods. We are putting emphasis on price, not quality. Consumers will say that they would buy the products if they have more money</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Aft>
                <a:spcPts val="0"/>
              </a:spcAft>
              <a:buFont typeface="Courier New" panose="02070309020205020404" pitchFamily="49" charset="0"/>
              <a:buChar char="o"/>
            </a:pPr>
            <a:r>
              <a:rPr lang="en-GB" sz="1600" dirty="0">
                <a:latin typeface="Calibri" panose="020F0502020204030204" pitchFamily="34" charset="0"/>
                <a:ea typeface="Calibri" panose="020F0502020204030204" pitchFamily="34" charset="0"/>
                <a:cs typeface="Times New Roman" panose="02020603050405020304" pitchFamily="18" charset="0"/>
              </a:rPr>
              <a:t>Consumer education is important – more money does not mean consumers choose to invest in healthy or adapted food. They might buy a new TV instead</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Aft>
                <a:spcPts val="0"/>
              </a:spcAft>
              <a:buFont typeface="Courier New" panose="02070309020205020404" pitchFamily="49" charset="0"/>
              <a:buChar char="o"/>
            </a:pPr>
            <a:r>
              <a:rPr lang="en-GB" sz="1600" dirty="0">
                <a:latin typeface="Calibri" panose="020F0502020204030204" pitchFamily="34" charset="0"/>
                <a:ea typeface="Calibri" panose="020F0502020204030204" pitchFamily="34" charset="0"/>
                <a:cs typeface="Times New Roman" panose="02020603050405020304" pitchFamily="18" charset="0"/>
              </a:rPr>
              <a:t>For electronic products, consumers buy energy efficient products – and it works for health consciousness to some extent</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Aft>
                <a:spcPts val="0"/>
              </a:spcAft>
              <a:buFont typeface="Courier New" panose="02070309020205020404" pitchFamily="49" charset="0"/>
              <a:buChar char="o"/>
            </a:pPr>
            <a:r>
              <a:rPr lang="en-GB" sz="1600" dirty="0">
                <a:latin typeface="Calibri" panose="020F0502020204030204" pitchFamily="34" charset="0"/>
                <a:ea typeface="Calibri" panose="020F0502020204030204" pitchFamily="34" charset="0"/>
                <a:cs typeface="Times New Roman" panose="02020603050405020304" pitchFamily="18" charset="0"/>
              </a:rPr>
              <a:t>Not clear how adapted products will directly benefit the consumer</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Aft>
                <a:spcPts val="0"/>
              </a:spcAft>
              <a:buFont typeface="Courier New" panose="02070309020205020404" pitchFamily="49" charset="0"/>
              <a:buChar char="o"/>
            </a:pPr>
            <a:r>
              <a:rPr lang="en-GB" sz="1600" dirty="0">
                <a:latin typeface="Calibri" panose="020F0502020204030204" pitchFamily="34" charset="0"/>
                <a:ea typeface="Calibri" panose="020F0502020204030204" pitchFamily="34" charset="0"/>
                <a:cs typeface="Times New Roman" panose="02020603050405020304" pitchFamily="18" charset="0"/>
              </a:rPr>
              <a:t>We could also have consumer contribute a small premium to support certain farming systems </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sz="1600" dirty="0">
                <a:latin typeface="Calibri" panose="020F0502020204030204" pitchFamily="34" charset="0"/>
                <a:ea typeface="Calibri" panose="020F0502020204030204" pitchFamily="34" charset="0"/>
                <a:cs typeface="Times New Roman" panose="02020603050405020304" pitchFamily="18" charset="0"/>
              </a:rPr>
              <a:t>Companies change for their image – getting consumers to change takes time</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600"/>
              </a:spcAft>
              <a:buFont typeface="Calibri" panose="020F0502020204030204" pitchFamily="34" charset="0"/>
              <a:buChar char="-"/>
            </a:pPr>
            <a:r>
              <a:rPr lang="en-GB" sz="1600" dirty="0">
                <a:latin typeface="Calibri" panose="020F0502020204030204" pitchFamily="34" charset="0"/>
                <a:ea typeface="Calibri" panose="020F0502020204030204" pitchFamily="34" charset="0"/>
                <a:cs typeface="Times New Roman" panose="02020603050405020304" pitchFamily="18" charset="0"/>
              </a:rPr>
              <a:t>Mauritius’ import regulations are not restrictive and we import all the processed foods – what are we feeding to our population is problematic</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293761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fr-FR" altLang="de-DE" dirty="0"/>
              <a:t>Day 5 - </a:t>
            </a:r>
            <a:r>
              <a:rPr lang="fr-FR" altLang="de-DE" dirty="0" err="1"/>
              <a:t>overview</a:t>
            </a:r>
            <a:endParaRPr lang="fr-FR" altLang="de-DE" dirty="0"/>
          </a:p>
        </p:txBody>
      </p:sp>
      <p:sp>
        <p:nvSpPr>
          <p:cNvPr id="15363" name="Content Placeholder 2"/>
          <p:cNvSpPr>
            <a:spLocks noGrp="1"/>
          </p:cNvSpPr>
          <p:nvPr>
            <p:ph idx="1"/>
          </p:nvPr>
        </p:nvSpPr>
        <p:spPr>
          <a:xfrm>
            <a:off x="0" y="1600200"/>
            <a:ext cx="9144000" cy="2838450"/>
          </a:xfrm>
        </p:spPr>
        <p:txBody>
          <a:bodyPr/>
          <a:lstStyle/>
          <a:p>
            <a:pPr eaLnBrk="1" hangingPunct="1"/>
            <a:r>
              <a:rPr lang="en-GB" altLang="de-DE" sz="2000" dirty="0">
                <a:latin typeface="+mj-lt"/>
                <a:cs typeface="Arial" panose="020B0604020202020204" pitchFamily="34" charset="0"/>
              </a:rPr>
              <a:t>After the opening the first group held their </a:t>
            </a:r>
            <a:r>
              <a:rPr lang="en-GB" altLang="de-DE" sz="2000" b="1" dirty="0">
                <a:latin typeface="+mj-lt"/>
                <a:cs typeface="Arial" panose="020B0604020202020204" pitchFamily="34" charset="0"/>
              </a:rPr>
              <a:t>final presentation.</a:t>
            </a:r>
          </a:p>
          <a:p>
            <a:pPr eaLnBrk="1" hangingPunct="1"/>
            <a:r>
              <a:rPr lang="en-GB" altLang="de-DE" sz="2000" dirty="0">
                <a:latin typeface="+mj-lt"/>
                <a:cs typeface="Arial" panose="020B0604020202020204" pitchFamily="34" charset="0"/>
              </a:rPr>
              <a:t>Before the 2</a:t>
            </a:r>
            <a:r>
              <a:rPr lang="en-GB" altLang="de-DE" sz="2000" baseline="30000" dirty="0">
                <a:latin typeface="+mj-lt"/>
                <a:cs typeface="Arial" panose="020B0604020202020204" pitchFamily="34" charset="0"/>
              </a:rPr>
              <a:t>nd</a:t>
            </a:r>
            <a:r>
              <a:rPr lang="en-GB" altLang="de-DE" sz="2000" dirty="0">
                <a:latin typeface="+mj-lt"/>
                <a:cs typeface="Arial" panose="020B0604020202020204" pitchFamily="34" charset="0"/>
              </a:rPr>
              <a:t> and 3</a:t>
            </a:r>
            <a:r>
              <a:rPr lang="en-GB" altLang="de-DE" sz="2000" baseline="30000" dirty="0">
                <a:latin typeface="+mj-lt"/>
                <a:cs typeface="Arial" panose="020B0604020202020204" pitchFamily="34" charset="0"/>
              </a:rPr>
              <a:t>rd</a:t>
            </a:r>
            <a:r>
              <a:rPr lang="en-GB" altLang="de-DE" sz="2000" dirty="0">
                <a:latin typeface="+mj-lt"/>
                <a:cs typeface="Arial" panose="020B0604020202020204" pitchFamily="34" charset="0"/>
              </a:rPr>
              <a:t> final presentation, a PowerPoint presentation on “</a:t>
            </a:r>
            <a:r>
              <a:rPr lang="en-GB" altLang="de-DE" sz="2000" b="1" dirty="0">
                <a:latin typeface="+mj-lt"/>
                <a:cs typeface="Arial" panose="020B0604020202020204" pitchFamily="34" charset="0"/>
              </a:rPr>
              <a:t>Carbon</a:t>
            </a:r>
            <a:r>
              <a:rPr lang="en-GB" altLang="de-DE" sz="2000" dirty="0">
                <a:latin typeface="+mj-lt"/>
                <a:cs typeface="Arial" panose="020B0604020202020204" pitchFamily="34" charset="0"/>
              </a:rPr>
              <a:t> </a:t>
            </a:r>
            <a:r>
              <a:rPr lang="en-GB" altLang="de-DE" sz="2000" b="1" dirty="0">
                <a:latin typeface="+mj-lt"/>
                <a:cs typeface="Arial" panose="020B0604020202020204" pitchFamily="34" charset="0"/>
              </a:rPr>
              <a:t>footprint in agriculture</a:t>
            </a:r>
            <a:r>
              <a:rPr lang="en-GB" altLang="de-DE" sz="2000" dirty="0">
                <a:latin typeface="+mj-lt"/>
                <a:cs typeface="Arial" panose="020B0604020202020204" pitchFamily="34" charset="0"/>
              </a:rPr>
              <a:t>” was given. </a:t>
            </a:r>
          </a:p>
          <a:p>
            <a:pPr eaLnBrk="1" hangingPunct="1"/>
            <a:r>
              <a:rPr lang="en-GB" altLang="de-DE" sz="2000" dirty="0">
                <a:latin typeface="+mj-lt"/>
                <a:cs typeface="Arial" panose="020B0604020202020204" pitchFamily="34" charset="0"/>
              </a:rPr>
              <a:t>After each presentation of the final adaptation measures, questions were asked by the audience and the </a:t>
            </a:r>
            <a:r>
              <a:rPr lang="en-GB" altLang="de-DE" sz="2000" b="1" dirty="0">
                <a:latin typeface="+mj-lt"/>
                <a:cs typeface="Arial" panose="020B0604020202020204" pitchFamily="34" charset="0"/>
              </a:rPr>
              <a:t>results discussed. </a:t>
            </a:r>
          </a:p>
          <a:p>
            <a:pPr eaLnBrk="1" hangingPunct="1"/>
            <a:r>
              <a:rPr lang="en-GB" altLang="de-DE" sz="2000" dirty="0">
                <a:latin typeface="+mj-lt"/>
                <a:cs typeface="Arial" panose="020B0604020202020204" pitchFamily="34" charset="0"/>
              </a:rPr>
              <a:t>This was followed by a </a:t>
            </a:r>
            <a:r>
              <a:rPr lang="en-GB" altLang="de-DE" sz="2000" b="1" dirty="0">
                <a:latin typeface="+mj-lt"/>
                <a:cs typeface="Arial" panose="020B0604020202020204" pitchFamily="34" charset="0"/>
              </a:rPr>
              <a:t>reflection and conclusions </a:t>
            </a:r>
            <a:r>
              <a:rPr lang="en-GB" altLang="de-DE" sz="2000" dirty="0">
                <a:latin typeface="+mj-lt"/>
                <a:cs typeface="Arial" panose="020B0604020202020204" pitchFamily="34" charset="0"/>
              </a:rPr>
              <a:t>of the CP approach – what did you learn, how can you apply CP in your own work? </a:t>
            </a:r>
          </a:p>
          <a:p>
            <a:pPr eaLnBrk="1" hangingPunct="1"/>
            <a:r>
              <a:rPr lang="en-GB" altLang="de-DE" sz="2000" dirty="0">
                <a:latin typeface="+mj-lt"/>
                <a:cs typeface="Arial" panose="020B0604020202020204" pitchFamily="34" charset="0"/>
              </a:rPr>
              <a:t>Each group then drafted an </a:t>
            </a:r>
            <a:r>
              <a:rPr lang="en-GB" altLang="de-DE" sz="2000" b="1" dirty="0">
                <a:latin typeface="+mj-lt"/>
                <a:cs typeface="Arial" panose="020B0604020202020204" pitchFamily="34" charset="0"/>
              </a:rPr>
              <a:t>Action plan </a:t>
            </a:r>
            <a:r>
              <a:rPr lang="en-GB" altLang="de-DE" sz="2000" dirty="0">
                <a:latin typeface="+mj-lt"/>
                <a:cs typeface="Arial" panose="020B0604020202020204" pitchFamily="34" charset="0"/>
              </a:rPr>
              <a:t>with adaption measures, activities, a time frame and responsibilities to implement the selected measures. </a:t>
            </a:r>
          </a:p>
          <a:p>
            <a:pPr eaLnBrk="1" hangingPunct="1"/>
            <a:r>
              <a:rPr lang="en-GB" altLang="de-DE" sz="2000" dirty="0">
                <a:latin typeface="+mj-lt"/>
                <a:cs typeface="Arial" panose="020B0604020202020204" pitchFamily="34" charset="0"/>
              </a:rPr>
              <a:t>The presentation part ended with </a:t>
            </a:r>
            <a:r>
              <a:rPr lang="en-GB" altLang="de-DE" sz="2000" dirty="0" err="1">
                <a:latin typeface="+mj-lt"/>
                <a:cs typeface="Arial" panose="020B0604020202020204" pitchFamily="34" charset="0"/>
              </a:rPr>
              <a:t>Wiebke</a:t>
            </a:r>
            <a:r>
              <a:rPr lang="en-GB" altLang="de-DE" sz="2000" dirty="0">
                <a:latin typeface="+mj-lt"/>
                <a:cs typeface="Arial" panose="020B0604020202020204" pitchFamily="34" charset="0"/>
              </a:rPr>
              <a:t> giving an overview of CCARDESA‘s </a:t>
            </a:r>
            <a:r>
              <a:rPr lang="en-GB" altLang="de-DE" sz="2000" b="1" dirty="0">
                <a:latin typeface="+mj-lt"/>
                <a:cs typeface="Arial" panose="020B0604020202020204" pitchFamily="34" charset="0"/>
              </a:rPr>
              <a:t>Information, Communication and Knowledge </a:t>
            </a:r>
            <a:r>
              <a:rPr lang="en-GB" altLang="de-DE" sz="2000" b="1" dirty="0" err="1">
                <a:latin typeface="+mj-lt"/>
                <a:cs typeface="Arial" panose="020B0604020202020204" pitchFamily="34" charset="0"/>
              </a:rPr>
              <a:t>Managment</a:t>
            </a:r>
            <a:r>
              <a:rPr lang="en-GB" altLang="de-DE" sz="2000" b="1" dirty="0">
                <a:latin typeface="+mj-lt"/>
                <a:cs typeface="Arial" panose="020B0604020202020204" pitchFamily="34" charset="0"/>
              </a:rPr>
              <a:t> </a:t>
            </a:r>
          </a:p>
          <a:p>
            <a:pPr eaLnBrk="1" hangingPunct="1"/>
            <a:r>
              <a:rPr lang="en-GB" altLang="de-DE" sz="2000" dirty="0">
                <a:latin typeface="+mj-lt"/>
                <a:cs typeface="Arial" panose="020B0604020202020204" pitchFamily="34" charset="0"/>
              </a:rPr>
              <a:t>The training ended with the evaluation and hand over of </a:t>
            </a:r>
            <a:r>
              <a:rPr lang="en-GB" altLang="de-DE" sz="2000" b="1" dirty="0">
                <a:latin typeface="+mj-lt"/>
                <a:cs typeface="Arial" panose="020B0604020202020204" pitchFamily="34" charset="0"/>
              </a:rPr>
              <a:t>certificates</a:t>
            </a:r>
            <a:r>
              <a:rPr lang="en-GB" altLang="de-DE" sz="2000" dirty="0">
                <a:latin typeface="+mj-lt"/>
                <a:cs typeface="Arial" panose="020B0604020202020204" pitchFamily="34" charset="0"/>
              </a:rPr>
              <a:t> and USB sticks to each participant </a:t>
            </a:r>
          </a:p>
          <a:p>
            <a:pPr eaLnBrk="1" hangingPunct="1"/>
            <a:endParaRPr lang="en-GB" altLang="de-DE" sz="2000" dirty="0">
              <a:latin typeface="+mj-lt"/>
              <a:cs typeface="Arial" panose="020B0604020202020204" pitchFamily="34" charset="0"/>
            </a:endParaRPr>
          </a:p>
        </p:txBody>
      </p:sp>
      <p:cxnSp>
        <p:nvCxnSpPr>
          <p:cNvPr id="4" name="Gerader Verbinder 3"/>
          <p:cNvCxnSpPr/>
          <p:nvPr/>
        </p:nvCxnSpPr>
        <p:spPr>
          <a:xfrm>
            <a:off x="0" y="9906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59706967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fr-FR" altLang="de-DE" dirty="0" err="1"/>
              <a:t>Presentation</a:t>
            </a:r>
            <a:r>
              <a:rPr lang="fr-FR" altLang="de-DE" dirty="0"/>
              <a:t> 12: Carbon </a:t>
            </a:r>
            <a:r>
              <a:rPr lang="fr-FR" altLang="de-DE" dirty="0" err="1"/>
              <a:t>footprint</a:t>
            </a:r>
            <a:r>
              <a:rPr lang="fr-FR" altLang="de-DE" dirty="0"/>
              <a:t> in agriculture by Prof. B. </a:t>
            </a:r>
            <a:r>
              <a:rPr lang="fr-FR" altLang="de-DE" dirty="0" err="1"/>
              <a:t>Lalljee</a:t>
            </a:r>
            <a:r>
              <a:rPr lang="fr-FR" altLang="de-DE" dirty="0"/>
              <a:t>, </a:t>
            </a:r>
            <a:r>
              <a:rPr lang="fr-FR" altLang="de-DE" dirty="0" err="1"/>
              <a:t>FoA</a:t>
            </a:r>
            <a:endParaRPr lang="fr-FR" altLang="de-DE" dirty="0"/>
          </a:p>
        </p:txBody>
      </p:sp>
      <p:cxnSp>
        <p:nvCxnSpPr>
          <p:cNvPr id="4" name="Gerader Verbinder 3"/>
          <p:cNvCxnSpPr/>
          <p:nvPr/>
        </p:nvCxnSpPr>
        <p:spPr>
          <a:xfrm>
            <a:off x="0" y="1159101"/>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5" name="Rechteck 4">
            <a:extLst>
              <a:ext uri="{FF2B5EF4-FFF2-40B4-BE49-F238E27FC236}">
                <a16:creationId xmlns:a16="http://schemas.microsoft.com/office/drawing/2014/main" xmlns="" id="{8EADF3D0-E6E9-4862-8E92-1D81ED9077CE}"/>
              </a:ext>
            </a:extLst>
          </p:cNvPr>
          <p:cNvSpPr/>
          <p:nvPr/>
        </p:nvSpPr>
        <p:spPr>
          <a:xfrm>
            <a:off x="0" y="1219200"/>
            <a:ext cx="9144000" cy="1815882"/>
          </a:xfrm>
          <a:prstGeom prst="rect">
            <a:avLst/>
          </a:prstGeom>
        </p:spPr>
        <p:txBody>
          <a:bodyPr wrap="square">
            <a:spAutoFit/>
          </a:bodyPr>
          <a:lstStyle/>
          <a:p>
            <a:pPr marL="68580" indent="0">
              <a:buNone/>
            </a:pPr>
            <a:r>
              <a:rPr lang="en-US" sz="1600" dirty="0">
                <a:latin typeface="+mj-lt"/>
              </a:rPr>
              <a:t>A</a:t>
            </a:r>
            <a:r>
              <a:rPr lang="en-US" sz="1600" b="1" dirty="0">
                <a:latin typeface="+mj-lt"/>
              </a:rPr>
              <a:t> carbon footprint </a:t>
            </a:r>
            <a:r>
              <a:rPr lang="en-US" sz="1600" dirty="0">
                <a:latin typeface="+mj-lt"/>
              </a:rPr>
              <a:t>is the recording of  total GHG emissions (both direct and indirect) caused by an individual, event, </a:t>
            </a:r>
            <a:r>
              <a:rPr lang="en-US" sz="1600" dirty="0" err="1">
                <a:latin typeface="+mj-lt"/>
              </a:rPr>
              <a:t>organisation</a:t>
            </a:r>
            <a:r>
              <a:rPr lang="en-US" sz="1600" dirty="0">
                <a:latin typeface="+mj-lt"/>
              </a:rPr>
              <a:t>, or product, expressed as </a:t>
            </a:r>
            <a:r>
              <a:rPr lang="en-US" sz="1600" b="1" dirty="0">
                <a:latin typeface="+mj-lt"/>
              </a:rPr>
              <a:t>carbon dioxide equivalent </a:t>
            </a:r>
            <a:r>
              <a:rPr lang="en-US" sz="1600" dirty="0">
                <a:latin typeface="+mj-lt"/>
              </a:rPr>
              <a:t>(</a:t>
            </a:r>
            <a:r>
              <a:rPr lang="en-US" sz="1600" dirty="0" err="1">
                <a:latin typeface="+mj-lt"/>
              </a:rPr>
              <a:t>CO</a:t>
            </a:r>
            <a:r>
              <a:rPr lang="en-US" sz="1600" baseline="-25000" dirty="0" err="1">
                <a:latin typeface="+mj-lt"/>
              </a:rPr>
              <a:t>e</a:t>
            </a:r>
            <a:r>
              <a:rPr lang="en-US" sz="1600" dirty="0">
                <a:latin typeface="+mj-lt"/>
              </a:rPr>
              <a:t>). Carbon footprints are used as a direct measure of the quantum of gases emitted into the atmosphere causing CC. </a:t>
            </a:r>
          </a:p>
          <a:p>
            <a:pPr marL="68580"/>
            <a:r>
              <a:rPr lang="en-US" sz="1600" dirty="0">
                <a:latin typeface="+mj-lt"/>
              </a:rPr>
              <a:t>The Agriculture, Forestry and Other Land Use </a:t>
            </a:r>
            <a:r>
              <a:rPr lang="en-US" sz="1600" b="1" dirty="0">
                <a:latin typeface="+mj-lt"/>
              </a:rPr>
              <a:t>(AFOLU) sector contributes about 25% </a:t>
            </a:r>
            <a:r>
              <a:rPr lang="en-US" sz="1600" dirty="0">
                <a:latin typeface="+mj-lt"/>
              </a:rPr>
              <a:t>of human-generated GHG emissions, mainly from deforestation and agricultural emissions from livestock, soil and nutrient management. Reducing agriculture’s carbon footprint </a:t>
            </a:r>
            <a:r>
              <a:rPr lang="en-US" sz="1600" b="1" dirty="0">
                <a:latin typeface="+mj-lt"/>
              </a:rPr>
              <a:t>is central to limiting CC</a:t>
            </a:r>
            <a:r>
              <a:rPr lang="en-US" sz="1600" dirty="0">
                <a:latin typeface="+mj-lt"/>
              </a:rPr>
              <a:t>. Moving to sustainable agricultural practices will play a key role in limiting global warming to no more than 2˚C.</a:t>
            </a:r>
            <a:endParaRPr lang="de-DE" sz="1600" dirty="0">
              <a:latin typeface="+mj-lt"/>
            </a:endParaRPr>
          </a:p>
        </p:txBody>
      </p:sp>
      <p:pic>
        <p:nvPicPr>
          <p:cNvPr id="8" name="Picture 4" descr="Greenhouse Gases from Average Food Consumption">
            <a:extLst>
              <a:ext uri="{FF2B5EF4-FFF2-40B4-BE49-F238E27FC236}">
                <a16:creationId xmlns:a16="http://schemas.microsoft.com/office/drawing/2014/main" xmlns="" id="{78561D17-2B08-4D7B-AC07-FB38FBF3133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105119"/>
            <a:ext cx="3131731" cy="2157843"/>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xmlns="" id="{6E49E744-AACD-4E4B-A39D-C10C30C2AF23}"/>
              </a:ext>
            </a:extLst>
          </p:cNvPr>
          <p:cNvSpPr/>
          <p:nvPr/>
        </p:nvSpPr>
        <p:spPr>
          <a:xfrm>
            <a:off x="228600" y="5262962"/>
            <a:ext cx="1958502" cy="523220"/>
          </a:xfrm>
          <a:prstGeom prst="rect">
            <a:avLst/>
          </a:prstGeom>
        </p:spPr>
        <p:txBody>
          <a:bodyPr wrap="square">
            <a:spAutoFit/>
          </a:bodyPr>
          <a:lstStyle/>
          <a:p>
            <a:r>
              <a:rPr lang="en-US" sz="1400" dirty="0">
                <a:latin typeface="+mj-lt"/>
              </a:rPr>
              <a:t>GHGs from average </a:t>
            </a:r>
            <a:br>
              <a:rPr lang="en-US" sz="1400" dirty="0">
                <a:latin typeface="+mj-lt"/>
              </a:rPr>
            </a:br>
            <a:r>
              <a:rPr lang="en-US" sz="1400" dirty="0">
                <a:latin typeface="+mj-lt"/>
              </a:rPr>
              <a:t>food consumption </a:t>
            </a:r>
            <a:endParaRPr lang="de-DE" sz="1400" dirty="0">
              <a:latin typeface="+mj-lt"/>
            </a:endParaRPr>
          </a:p>
        </p:txBody>
      </p:sp>
      <p:sp>
        <p:nvSpPr>
          <p:cNvPr id="7" name="Rechteck 6">
            <a:extLst>
              <a:ext uri="{FF2B5EF4-FFF2-40B4-BE49-F238E27FC236}">
                <a16:creationId xmlns:a16="http://schemas.microsoft.com/office/drawing/2014/main" xmlns="" id="{F8C8614E-D350-4AE8-8B79-986780BF04F0}"/>
              </a:ext>
            </a:extLst>
          </p:cNvPr>
          <p:cNvSpPr/>
          <p:nvPr/>
        </p:nvSpPr>
        <p:spPr>
          <a:xfrm>
            <a:off x="3044686" y="3144354"/>
            <a:ext cx="6099313" cy="2554545"/>
          </a:xfrm>
          <a:prstGeom prst="rect">
            <a:avLst/>
          </a:prstGeom>
        </p:spPr>
        <p:txBody>
          <a:bodyPr wrap="square">
            <a:spAutoFit/>
          </a:bodyPr>
          <a:lstStyle/>
          <a:p>
            <a:r>
              <a:rPr lang="en-GB" sz="1600" b="1" dirty="0">
                <a:latin typeface="+mj-lt"/>
              </a:rPr>
              <a:t>Methods of calculating the Carbon Footprint:</a:t>
            </a:r>
          </a:p>
          <a:p>
            <a:r>
              <a:rPr lang="en-US" sz="1600" dirty="0">
                <a:latin typeface="+mj-lt"/>
              </a:rPr>
              <a:t>The traditional way of estimating a carbon footprint – so-called </a:t>
            </a:r>
            <a:r>
              <a:rPr lang="en-US" sz="1600" b="1" dirty="0">
                <a:latin typeface="+mj-lt"/>
              </a:rPr>
              <a:t>'lifecycle</a:t>
            </a:r>
            <a:r>
              <a:rPr lang="en-US" sz="1600" dirty="0">
                <a:latin typeface="+mj-lt"/>
              </a:rPr>
              <a:t> </a:t>
            </a:r>
            <a:r>
              <a:rPr lang="en-US" sz="1600" b="1" dirty="0">
                <a:latin typeface="+mj-lt"/>
              </a:rPr>
              <a:t>assessment</a:t>
            </a:r>
            <a:r>
              <a:rPr lang="en-US" sz="1600" dirty="0">
                <a:latin typeface="+mj-lt"/>
              </a:rPr>
              <a:t>' – involves adding up as many of the emissions pathways as is feasible. </a:t>
            </a:r>
          </a:p>
          <a:p>
            <a:r>
              <a:rPr lang="en-US" sz="1600" dirty="0">
                <a:latin typeface="+mj-lt"/>
              </a:rPr>
              <a:t>An alternative approach is to use so-called </a:t>
            </a:r>
            <a:r>
              <a:rPr lang="en-US" sz="1600" b="1" dirty="0">
                <a:latin typeface="+mj-lt"/>
              </a:rPr>
              <a:t>'input-output' analysis</a:t>
            </a:r>
            <a:r>
              <a:rPr lang="en-US" sz="1600" dirty="0">
                <a:latin typeface="+mj-lt"/>
              </a:rPr>
              <a:t>. This aims to avoid missing out pathways by taking the total emissions of a country or region, dividing it into relevant sectors, and estimating the total emissions that each sector accounts for. Those figures can then be used to estimate the footprint of, say, each rupee spent in each activity in each sector.</a:t>
            </a:r>
            <a:endParaRPr lang="de-DE" sz="1600" dirty="0">
              <a:latin typeface="+mj-lt"/>
            </a:endParaRPr>
          </a:p>
        </p:txBody>
      </p:sp>
      <p:sp>
        <p:nvSpPr>
          <p:cNvPr id="9" name="Textfeld 8">
            <a:extLst>
              <a:ext uri="{FF2B5EF4-FFF2-40B4-BE49-F238E27FC236}">
                <a16:creationId xmlns:a16="http://schemas.microsoft.com/office/drawing/2014/main" xmlns="" id="{0CCE0D2E-2320-4030-9E92-B1030D26CCE5}"/>
              </a:ext>
            </a:extLst>
          </p:cNvPr>
          <p:cNvSpPr txBox="1"/>
          <p:nvPr/>
        </p:nvSpPr>
        <p:spPr>
          <a:xfrm>
            <a:off x="457200" y="6019800"/>
            <a:ext cx="8153400" cy="338554"/>
          </a:xfrm>
          <a:prstGeom prst="rect">
            <a:avLst/>
          </a:prstGeom>
          <a:noFill/>
        </p:spPr>
        <p:txBody>
          <a:bodyPr wrap="square" rtlCol="0">
            <a:spAutoFit/>
          </a:bodyPr>
          <a:lstStyle/>
          <a:p>
            <a:r>
              <a:rPr lang="de-DE" sz="1600" dirty="0">
                <a:latin typeface="+mj-lt"/>
              </a:rPr>
              <a:t>The </a:t>
            </a:r>
            <a:r>
              <a:rPr lang="de-DE" sz="1600" dirty="0" err="1">
                <a:latin typeface="+mj-lt"/>
              </a:rPr>
              <a:t>presenter</a:t>
            </a:r>
            <a:r>
              <a:rPr lang="de-DE" sz="1600" dirty="0">
                <a:latin typeface="+mj-lt"/>
              </a:rPr>
              <a:t> </a:t>
            </a:r>
            <a:r>
              <a:rPr lang="de-DE" sz="1600" dirty="0" err="1">
                <a:latin typeface="+mj-lt"/>
              </a:rPr>
              <a:t>concluded</a:t>
            </a:r>
            <a:r>
              <a:rPr lang="de-DE" sz="1600" dirty="0">
                <a:latin typeface="+mj-lt"/>
              </a:rPr>
              <a:t> </a:t>
            </a:r>
            <a:r>
              <a:rPr lang="de-DE" sz="1600" dirty="0" err="1">
                <a:latin typeface="+mj-lt"/>
              </a:rPr>
              <a:t>with</a:t>
            </a:r>
            <a:r>
              <a:rPr lang="de-DE" sz="1600" dirty="0">
                <a:latin typeface="+mj-lt"/>
              </a:rPr>
              <a:t> </a:t>
            </a:r>
            <a:r>
              <a:rPr lang="de-DE" sz="1600" dirty="0" err="1">
                <a:latin typeface="+mj-lt"/>
              </a:rPr>
              <a:t>some</a:t>
            </a:r>
            <a:r>
              <a:rPr lang="de-DE" sz="1600" dirty="0">
                <a:latin typeface="+mj-lt"/>
              </a:rPr>
              <a:t> </a:t>
            </a:r>
            <a:r>
              <a:rPr lang="de-DE" sz="1600" b="1" dirty="0">
                <a:latin typeface="+mj-lt"/>
              </a:rPr>
              <a:t>CSA </a:t>
            </a:r>
            <a:r>
              <a:rPr lang="de-DE" sz="1600" b="1" dirty="0" err="1">
                <a:latin typeface="+mj-lt"/>
              </a:rPr>
              <a:t>practices</a:t>
            </a:r>
            <a:r>
              <a:rPr lang="de-DE" sz="1600" b="1" dirty="0">
                <a:latin typeface="+mj-lt"/>
              </a:rPr>
              <a:t> </a:t>
            </a:r>
            <a:r>
              <a:rPr lang="de-DE" sz="1600" b="1" dirty="0" err="1">
                <a:latin typeface="+mj-lt"/>
              </a:rPr>
              <a:t>for</a:t>
            </a:r>
            <a:r>
              <a:rPr lang="de-DE" sz="1600" b="1" dirty="0">
                <a:latin typeface="+mj-lt"/>
              </a:rPr>
              <a:t> </a:t>
            </a:r>
            <a:r>
              <a:rPr lang="de-DE" sz="1600" b="1" dirty="0" err="1">
                <a:latin typeface="+mj-lt"/>
              </a:rPr>
              <a:t>reducing</a:t>
            </a:r>
            <a:r>
              <a:rPr lang="de-DE" sz="1600" b="1" dirty="0">
                <a:latin typeface="+mj-lt"/>
              </a:rPr>
              <a:t> </a:t>
            </a:r>
            <a:r>
              <a:rPr lang="de-DE" sz="1600" b="1" dirty="0" err="1">
                <a:latin typeface="+mj-lt"/>
              </a:rPr>
              <a:t>the</a:t>
            </a:r>
            <a:r>
              <a:rPr lang="de-DE" sz="1600" b="1" dirty="0">
                <a:latin typeface="+mj-lt"/>
              </a:rPr>
              <a:t> </a:t>
            </a:r>
            <a:r>
              <a:rPr lang="de-DE" sz="1600" b="1" dirty="0" err="1">
                <a:latin typeface="+mj-lt"/>
              </a:rPr>
              <a:t>carbon</a:t>
            </a:r>
            <a:r>
              <a:rPr lang="de-DE" sz="1600" b="1" dirty="0">
                <a:latin typeface="+mj-lt"/>
              </a:rPr>
              <a:t> </a:t>
            </a:r>
            <a:r>
              <a:rPr lang="de-DE" sz="1600" b="1" dirty="0" err="1">
                <a:latin typeface="+mj-lt"/>
              </a:rPr>
              <a:t>footprint</a:t>
            </a:r>
            <a:r>
              <a:rPr lang="de-DE" sz="1600" dirty="0">
                <a:latin typeface="+mj-lt"/>
              </a:rPr>
              <a:t>. </a:t>
            </a:r>
          </a:p>
        </p:txBody>
      </p:sp>
    </p:spTree>
    <p:extLst>
      <p:ext uri="{BB962C8B-B14F-4D97-AF65-F5344CB8AC3E}">
        <p14:creationId xmlns:p14="http://schemas.microsoft.com/office/powerpoint/2010/main" val="3388082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52400"/>
            <a:ext cx="8229600" cy="1143000"/>
          </a:xfrm>
        </p:spPr>
        <p:txBody>
          <a:bodyPr/>
          <a:lstStyle/>
          <a:p>
            <a:r>
              <a:rPr lang="de-DE" dirty="0"/>
              <a:t>Q&amp;A </a:t>
            </a:r>
          </a:p>
        </p:txBody>
      </p:sp>
      <p:cxnSp>
        <p:nvCxnSpPr>
          <p:cNvPr id="4" name="Gerader Verbinder 3"/>
          <p:cNvCxnSpPr/>
          <p:nvPr/>
        </p:nvCxnSpPr>
        <p:spPr>
          <a:xfrm>
            <a:off x="0" y="8382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3" name="Rechteck 2">
            <a:extLst>
              <a:ext uri="{FF2B5EF4-FFF2-40B4-BE49-F238E27FC236}">
                <a16:creationId xmlns:a16="http://schemas.microsoft.com/office/drawing/2014/main" xmlns="" id="{EC049DD9-3A58-4404-91DA-B2E837B543B4}"/>
              </a:ext>
            </a:extLst>
          </p:cNvPr>
          <p:cNvSpPr/>
          <p:nvPr/>
        </p:nvSpPr>
        <p:spPr>
          <a:xfrm>
            <a:off x="0" y="990600"/>
            <a:ext cx="9144000" cy="5837880"/>
          </a:xfrm>
          <a:prstGeom prst="rect">
            <a:avLst/>
          </a:prstGeom>
        </p:spPr>
        <p:txBody>
          <a:bodyPr wrap="square">
            <a:spAutoFit/>
          </a:bodyPr>
          <a:lstStyle/>
          <a:p>
            <a:pPr marL="342900" lvl="0" indent="-342900" algn="just">
              <a:lnSpc>
                <a:spcPct val="120000"/>
              </a:lnSpc>
              <a:spcAft>
                <a:spcPts val="0"/>
              </a:spcAft>
              <a:buFont typeface="Calibri" panose="020F0502020204030204" pitchFamily="34" charset="0"/>
              <a:buChar char="-"/>
            </a:pPr>
            <a:r>
              <a:rPr lang="en-GB" sz="1300" dirty="0">
                <a:latin typeface="Calibri" panose="020F0502020204030204" pitchFamily="34" charset="0"/>
                <a:ea typeface="Calibri" panose="020F0502020204030204" pitchFamily="34" charset="0"/>
                <a:cs typeface="Times New Roman" panose="02020603050405020304" pitchFamily="18" charset="0"/>
              </a:rPr>
              <a:t>How were levels of GHG concentration pre-industrialisation determined?</a:t>
            </a:r>
            <a:endParaRPr lang="de-DE" sz="13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Aft>
                <a:spcPts val="0"/>
              </a:spcAft>
              <a:buFont typeface="Courier New" panose="02070309020205020404" pitchFamily="49" charset="0"/>
              <a:buChar char="o"/>
            </a:pPr>
            <a:r>
              <a:rPr lang="en-GB" sz="1300" dirty="0">
                <a:latin typeface="Calibri" panose="020F0502020204030204" pitchFamily="34" charset="0"/>
                <a:ea typeface="Calibri" panose="020F0502020204030204" pitchFamily="34" charset="0"/>
                <a:cs typeface="Times New Roman" panose="02020603050405020304" pitchFamily="18" charset="0"/>
              </a:rPr>
              <a:t>Through proxy indicators – permanent ice in the arctic is drilled and in these cores, concentrations of GHG at different points in time can be determined in the lab</a:t>
            </a:r>
            <a:endParaRPr lang="de-DE" sz="13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sz="1300" dirty="0">
                <a:latin typeface="Calibri" panose="020F0502020204030204" pitchFamily="34" charset="0"/>
                <a:ea typeface="Calibri" panose="020F0502020204030204" pitchFamily="34" charset="0"/>
                <a:cs typeface="Times New Roman" panose="02020603050405020304" pitchFamily="18" charset="0"/>
              </a:rPr>
              <a:t>Is the concentration of GHG in the atmosphere the same across the globe?</a:t>
            </a:r>
            <a:endParaRPr lang="de-DE" sz="13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Aft>
                <a:spcPts val="0"/>
              </a:spcAft>
              <a:buFont typeface="Courier New" panose="02070309020205020404" pitchFamily="49" charset="0"/>
              <a:buChar char="o"/>
            </a:pPr>
            <a:r>
              <a:rPr lang="en-GB" sz="1300" dirty="0">
                <a:latin typeface="Calibri" panose="020F0502020204030204" pitchFamily="34" charset="0"/>
                <a:ea typeface="Calibri" panose="020F0502020204030204" pitchFamily="34" charset="0"/>
                <a:cs typeface="Times New Roman" panose="02020603050405020304" pitchFamily="18" charset="0"/>
              </a:rPr>
              <a:t>Yes, more or less – though volcano eruptions, etc. have an effect</a:t>
            </a:r>
            <a:endParaRPr lang="de-DE" sz="13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Aft>
                <a:spcPts val="0"/>
              </a:spcAft>
              <a:buFont typeface="Courier New" panose="02070309020205020404" pitchFamily="49" charset="0"/>
              <a:buChar char="o"/>
            </a:pPr>
            <a:r>
              <a:rPr lang="en-GB" sz="1300" dirty="0">
                <a:latin typeface="Calibri" panose="020F0502020204030204" pitchFamily="34" charset="0"/>
                <a:ea typeface="Calibri" panose="020F0502020204030204" pitchFamily="34" charset="0"/>
                <a:cs typeface="Times New Roman" panose="02020603050405020304" pitchFamily="18" charset="0"/>
              </a:rPr>
              <a:t>Measures in the observatory in Hawaii</a:t>
            </a:r>
            <a:endParaRPr lang="de-DE" sz="13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sz="1300" dirty="0">
                <a:latin typeface="Calibri" panose="020F0502020204030204" pitchFamily="34" charset="0"/>
                <a:ea typeface="Calibri" panose="020F0502020204030204" pitchFamily="34" charset="0"/>
                <a:cs typeface="Times New Roman" panose="02020603050405020304" pitchFamily="18" charset="0"/>
              </a:rPr>
              <a:t>What makes CO2 retain heat?</a:t>
            </a:r>
            <a:endParaRPr lang="de-DE" sz="13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Aft>
                <a:spcPts val="0"/>
              </a:spcAft>
              <a:buFont typeface="Courier New" panose="02070309020205020404" pitchFamily="49" charset="0"/>
              <a:buChar char="o"/>
            </a:pPr>
            <a:r>
              <a:rPr lang="en-GB" sz="1300" dirty="0">
                <a:latin typeface="Calibri" panose="020F0502020204030204" pitchFamily="34" charset="0"/>
                <a:ea typeface="Calibri" panose="020F0502020204030204" pitchFamily="34" charset="0"/>
                <a:cs typeface="Times New Roman" panose="02020603050405020304" pitchFamily="18" charset="0"/>
              </a:rPr>
              <a:t>Physical barrier. The sunrays touch the earth, get reflected back as heat but can not radiate back into the universe</a:t>
            </a:r>
            <a:endParaRPr lang="de-DE" sz="13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sz="1300" dirty="0">
                <a:latin typeface="Calibri" panose="020F0502020204030204" pitchFamily="34" charset="0"/>
                <a:ea typeface="Calibri" panose="020F0502020204030204" pitchFamily="34" charset="0"/>
                <a:cs typeface="Times New Roman" panose="02020603050405020304" pitchFamily="18" charset="0"/>
              </a:rPr>
              <a:t>Are there any countries that have zero emissions?</a:t>
            </a:r>
            <a:endParaRPr lang="de-DE" sz="13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Aft>
                <a:spcPts val="0"/>
              </a:spcAft>
              <a:buFont typeface="Courier New" panose="02070309020205020404" pitchFamily="49" charset="0"/>
              <a:buChar char="o"/>
            </a:pPr>
            <a:r>
              <a:rPr lang="en-GB" sz="1300" dirty="0">
                <a:latin typeface="Calibri" panose="020F0502020204030204" pitchFamily="34" charset="0"/>
                <a:ea typeface="Calibri" panose="020F0502020204030204" pitchFamily="34" charset="0"/>
                <a:cs typeface="Times New Roman" panose="02020603050405020304" pitchFamily="18" charset="0"/>
              </a:rPr>
              <a:t>No, all countries have some level of agriculture, transport or industrialisation</a:t>
            </a:r>
            <a:endParaRPr lang="de-DE" sz="13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Aft>
                <a:spcPts val="0"/>
              </a:spcAft>
              <a:buFont typeface="Courier New" panose="02070309020205020404" pitchFamily="49" charset="0"/>
              <a:buChar char="o"/>
            </a:pPr>
            <a:r>
              <a:rPr lang="en-GB" sz="1300" dirty="0">
                <a:latin typeface="Calibri" panose="020F0502020204030204" pitchFamily="34" charset="0"/>
                <a:ea typeface="Calibri" panose="020F0502020204030204" pitchFamily="34" charset="0"/>
                <a:cs typeface="Times New Roman" panose="02020603050405020304" pitchFamily="18" charset="0"/>
              </a:rPr>
              <a:t>In most countries emissions per capita have been increasing (an example of reduced emissions was in eastern Germany after reunification due to closing of coal mines, etc. – but this has reversed again)</a:t>
            </a:r>
            <a:endParaRPr lang="de-DE" sz="13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sz="1300" dirty="0">
                <a:latin typeface="Calibri" panose="020F0502020204030204" pitchFamily="34" charset="0"/>
                <a:ea typeface="Calibri" panose="020F0502020204030204" pitchFamily="34" charset="0"/>
                <a:cs typeface="Times New Roman" panose="02020603050405020304" pitchFamily="18" charset="0"/>
              </a:rPr>
              <a:t>Implications of population growth</a:t>
            </a:r>
            <a:endParaRPr lang="de-DE" sz="13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Aft>
                <a:spcPts val="0"/>
              </a:spcAft>
              <a:buFont typeface="Courier New" panose="02070309020205020404" pitchFamily="49" charset="0"/>
              <a:buChar char="o"/>
            </a:pPr>
            <a:r>
              <a:rPr lang="en-GB" sz="1300" dirty="0">
                <a:latin typeface="Calibri" panose="020F0502020204030204" pitchFamily="34" charset="0"/>
                <a:ea typeface="Calibri" panose="020F0502020204030204" pitchFamily="34" charset="0"/>
                <a:cs typeface="Times New Roman" panose="02020603050405020304" pitchFamily="18" charset="0"/>
              </a:rPr>
              <a:t>Depends on context – countries like Niger have high population growth but low level of economic development – impossible to discuss – Versus China, there is more awareness and measures in place to reduce emissions – shift in economy is slowly trying to happen, but a question of resources and power – BUT China still argues the emissions per capita position at UNFCCC (total emissions per country high in China, but in terms of per capita emissions in China are low)</a:t>
            </a:r>
            <a:endParaRPr lang="de-DE" sz="13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sz="1300" dirty="0">
                <a:latin typeface="Calibri" panose="020F0502020204030204" pitchFamily="34" charset="0"/>
                <a:ea typeface="Calibri" panose="020F0502020204030204" pitchFamily="34" charset="0"/>
                <a:cs typeface="Times New Roman" panose="02020603050405020304" pitchFamily="18" charset="0"/>
              </a:rPr>
              <a:t>How do we measure emissions?</a:t>
            </a:r>
            <a:endParaRPr lang="de-DE" sz="13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Aft>
                <a:spcPts val="0"/>
              </a:spcAft>
              <a:buFont typeface="Courier New" panose="02070309020205020404" pitchFamily="49" charset="0"/>
              <a:buChar char="o"/>
            </a:pPr>
            <a:r>
              <a:rPr lang="en-GB" sz="1300" dirty="0">
                <a:latin typeface="Calibri" panose="020F0502020204030204" pitchFamily="34" charset="0"/>
                <a:ea typeface="Calibri" panose="020F0502020204030204" pitchFamily="34" charset="0"/>
                <a:cs typeface="Times New Roman" panose="02020603050405020304" pitchFamily="18" charset="0"/>
              </a:rPr>
              <a:t>Carbon dioxide equivalent – the different GHG have different potencies, being compared to CO2 – this is now also being converted into the carbon footprint</a:t>
            </a:r>
            <a:endParaRPr lang="de-DE" sz="13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sz="1300" dirty="0">
                <a:latin typeface="Calibri" panose="020F0502020204030204" pitchFamily="34" charset="0"/>
                <a:ea typeface="Calibri" panose="020F0502020204030204" pitchFamily="34" charset="0"/>
                <a:cs typeface="Times New Roman" panose="02020603050405020304" pitchFamily="18" charset="0"/>
              </a:rPr>
              <a:t>Sea level rise has a lot of effects, not just on land loss and biodiversity on land but also on marine ecosystems</a:t>
            </a:r>
            <a:endParaRPr lang="de-DE" sz="13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600"/>
              </a:spcAft>
              <a:buFont typeface="Calibri" panose="020F0502020204030204" pitchFamily="34" charset="0"/>
              <a:buChar char="-"/>
            </a:pPr>
            <a:r>
              <a:rPr lang="en-GB" sz="1300" dirty="0">
                <a:latin typeface="Calibri" panose="020F0502020204030204" pitchFamily="34" charset="0"/>
                <a:ea typeface="Calibri" panose="020F0502020204030204" pitchFamily="34" charset="0"/>
                <a:cs typeface="Times New Roman" panose="02020603050405020304" pitchFamily="18" charset="0"/>
              </a:rPr>
              <a:t>Mitigation – a good example of complementary benefits with adaptation is the use of biodigesters where emissions are saved, as well as adaptation achieved</a:t>
            </a:r>
            <a:endParaRPr lang="de-DE" sz="13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477171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fr-FR" altLang="de-DE" dirty="0"/>
              <a:t>Q&amp;A</a:t>
            </a:r>
          </a:p>
        </p:txBody>
      </p:sp>
      <p:cxnSp>
        <p:nvCxnSpPr>
          <p:cNvPr id="4" name="Gerader Verbinder 3"/>
          <p:cNvCxnSpPr/>
          <p:nvPr/>
        </p:nvCxnSpPr>
        <p:spPr>
          <a:xfrm>
            <a:off x="0" y="1159101"/>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2" name="Rechteck 1">
            <a:extLst>
              <a:ext uri="{FF2B5EF4-FFF2-40B4-BE49-F238E27FC236}">
                <a16:creationId xmlns:a16="http://schemas.microsoft.com/office/drawing/2014/main" xmlns="" id="{AFFB3751-227C-4ED9-BE9C-B93F100182E5}"/>
              </a:ext>
            </a:extLst>
          </p:cNvPr>
          <p:cNvSpPr/>
          <p:nvPr/>
        </p:nvSpPr>
        <p:spPr>
          <a:xfrm>
            <a:off x="1295400" y="1905000"/>
            <a:ext cx="6553200" cy="2140842"/>
          </a:xfrm>
          <a:prstGeom prst="rect">
            <a:avLst/>
          </a:prstGeom>
        </p:spPr>
        <p:txBody>
          <a:bodyPr wrap="square">
            <a:spAutoFit/>
          </a:bodyPr>
          <a:lstStyle/>
          <a:p>
            <a:pPr marL="342900" lvl="0" indent="-342900" algn="just">
              <a:lnSpc>
                <a:spcPct val="120000"/>
              </a:lnSpc>
              <a:spcAft>
                <a:spcPts val="0"/>
              </a:spcAft>
              <a:buFont typeface="Calibri" panose="020F0502020204030204" pitchFamily="34" charset="0"/>
              <a:buChar char="-"/>
            </a:pPr>
            <a:r>
              <a:rPr lang="en-GB" sz="1600" dirty="0">
                <a:latin typeface="Calibri" panose="020F0502020204030204" pitchFamily="34" charset="0"/>
                <a:ea typeface="Calibri" panose="020F0502020204030204" pitchFamily="34" charset="0"/>
                <a:cs typeface="Times New Roman" panose="02020603050405020304" pitchFamily="18" charset="0"/>
              </a:rPr>
              <a:t>Landscape approaches – and many institutions do things but not coordinated – how do we move to a results, how do we better coordinate?</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sz="1600" dirty="0">
                <a:latin typeface="Calibri" panose="020F0502020204030204" pitchFamily="34" charset="0"/>
                <a:ea typeface="Calibri" panose="020F0502020204030204" pitchFamily="34" charset="0"/>
                <a:cs typeface="Times New Roman" panose="02020603050405020304" pitchFamily="18" charset="0"/>
              </a:rPr>
              <a:t>FAO is funding a regional CSA centre in Mauritius which should bring the different sectors together – we need a cross-institutional focal point</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Aft>
                <a:spcPts val="600"/>
              </a:spcAft>
              <a:buFont typeface="Courier New" panose="02070309020205020404" pitchFamily="49" charset="0"/>
              <a:buChar char="o"/>
            </a:pPr>
            <a:r>
              <a:rPr lang="en-GB" sz="1600" dirty="0">
                <a:latin typeface="Calibri" panose="020F0502020204030204" pitchFamily="34" charset="0"/>
                <a:ea typeface="Calibri" panose="020F0502020204030204" pitchFamily="34" charset="0"/>
                <a:cs typeface="Times New Roman" panose="02020603050405020304" pitchFamily="18" charset="0"/>
              </a:rPr>
              <a:t>Here, we also have more freedom in the system – there is not that much staff turnover and we work closely together already</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331089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1143000"/>
          </a:xfrm>
        </p:spPr>
        <p:txBody>
          <a:bodyPr/>
          <a:lstStyle/>
          <a:p>
            <a:pPr eaLnBrk="1" hangingPunct="1"/>
            <a:r>
              <a:rPr lang="en-GB" altLang="de-DE" dirty="0"/>
              <a:t>Presentation 13: CCARDESA’s ICKM System </a:t>
            </a:r>
            <a:br>
              <a:rPr lang="en-GB" altLang="de-DE" dirty="0"/>
            </a:br>
            <a:r>
              <a:rPr lang="en-GB" altLang="de-DE" dirty="0"/>
              <a:t>by </a:t>
            </a:r>
            <a:r>
              <a:rPr lang="en-GB" altLang="de-DE" dirty="0" err="1"/>
              <a:t>Dr.</a:t>
            </a:r>
            <a:r>
              <a:rPr lang="en-GB" altLang="de-DE" dirty="0"/>
              <a:t> </a:t>
            </a:r>
            <a:r>
              <a:rPr lang="en-GB" altLang="de-DE" dirty="0" err="1"/>
              <a:t>Wiebke</a:t>
            </a:r>
            <a:r>
              <a:rPr lang="en-GB" altLang="de-DE" dirty="0"/>
              <a:t> </a:t>
            </a:r>
            <a:r>
              <a:rPr lang="en-GB" altLang="de-DE" dirty="0" err="1"/>
              <a:t>Förch</a:t>
            </a:r>
            <a:r>
              <a:rPr lang="en-GB" altLang="de-DE" dirty="0"/>
              <a:t>, GIZ </a:t>
            </a:r>
          </a:p>
        </p:txBody>
      </p:sp>
      <p:sp>
        <p:nvSpPr>
          <p:cNvPr id="4" name="Inhaltsplatzhalter 3"/>
          <p:cNvSpPr txBox="1">
            <a:spLocks noGrp="1"/>
          </p:cNvSpPr>
          <p:nvPr>
            <p:ph idx="1"/>
          </p:nvPr>
        </p:nvSpPr>
        <p:spPr>
          <a:xfrm>
            <a:off x="174577" y="1175084"/>
            <a:ext cx="8794845" cy="1034129"/>
          </a:xfrm>
          <a:prstGeom prst="rect">
            <a:avLst/>
          </a:prstGeom>
          <a:noFill/>
        </p:spPr>
        <p:txBody>
          <a:bodyPr wrap="square" rtlCol="0">
            <a:spAutoFit/>
          </a:bodyPr>
          <a:lstStyle/>
          <a:p>
            <a:pPr marL="0" indent="0">
              <a:buNone/>
            </a:pPr>
            <a:r>
              <a:rPr lang="en-GB" sz="1800" dirty="0"/>
              <a:t> </a:t>
            </a:r>
          </a:p>
          <a:p>
            <a:pPr marL="0" indent="0">
              <a:buNone/>
            </a:pPr>
            <a:endParaRPr lang="en-GB" sz="1800" dirty="0"/>
          </a:p>
          <a:p>
            <a:pPr marL="0" indent="0">
              <a:buNone/>
            </a:pPr>
            <a:endParaRPr lang="fr-FR" sz="1800" dirty="0"/>
          </a:p>
        </p:txBody>
      </p:sp>
      <p:cxnSp>
        <p:nvCxnSpPr>
          <p:cNvPr id="5" name="Gerader Verbinder 4"/>
          <p:cNvCxnSpPr/>
          <p:nvPr/>
        </p:nvCxnSpPr>
        <p:spPr>
          <a:xfrm>
            <a:off x="0" y="11430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3" name="Textfeld 2"/>
          <p:cNvSpPr txBox="1"/>
          <p:nvPr/>
        </p:nvSpPr>
        <p:spPr>
          <a:xfrm>
            <a:off x="0" y="1410355"/>
            <a:ext cx="9143999" cy="5170646"/>
          </a:xfrm>
          <a:prstGeom prst="rect">
            <a:avLst/>
          </a:prstGeom>
          <a:noFill/>
        </p:spPr>
        <p:txBody>
          <a:bodyPr wrap="square" rtlCol="0">
            <a:spAutoFit/>
          </a:bodyPr>
          <a:lstStyle/>
          <a:p>
            <a:r>
              <a:rPr lang="en-GB" dirty="0" err="1">
                <a:latin typeface="+mj-lt"/>
              </a:rPr>
              <a:t>Wiebke</a:t>
            </a:r>
            <a:r>
              <a:rPr lang="en-GB" dirty="0">
                <a:latin typeface="+mj-lt"/>
              </a:rPr>
              <a:t> gave an overview on CCARDESA‘s main objectives, being the broker for regional knowledge dissemination on CSA. She then presented the key websites of CCARDESA‘s Information, Communication and Knowledge Management (ICKM) system. Further she explained to the audience how they can benefit and invited them to participate in the network. </a:t>
            </a:r>
          </a:p>
          <a:p>
            <a:endParaRPr lang="en-GB" dirty="0">
              <a:latin typeface="+mj-lt"/>
            </a:endParaRPr>
          </a:p>
          <a:p>
            <a:r>
              <a:rPr lang="en-GB" dirty="0">
                <a:latin typeface="+mj-lt"/>
              </a:rPr>
              <a:t>The relevant websites are:</a:t>
            </a:r>
          </a:p>
          <a:p>
            <a:endParaRPr lang="en-GB" dirty="0">
              <a:latin typeface="+mj-lt"/>
            </a:endParaRPr>
          </a:p>
          <a:p>
            <a:r>
              <a:rPr lang="en-GB" u="sng" dirty="0">
                <a:solidFill>
                  <a:srgbClr val="0070C0"/>
                </a:solidFill>
                <a:latin typeface="+mj-lt"/>
                <a:hlinkClick r:id="rId3"/>
              </a:rPr>
              <a:t>http://saaiks.net</a:t>
            </a:r>
            <a:r>
              <a:rPr lang="en-GB" dirty="0">
                <a:solidFill>
                  <a:srgbClr val="0070C0"/>
                </a:solidFill>
                <a:latin typeface="+mj-lt"/>
              </a:rPr>
              <a:t> 		</a:t>
            </a:r>
          </a:p>
          <a:p>
            <a:r>
              <a:rPr lang="en-GB" u="sng" dirty="0">
                <a:solidFill>
                  <a:srgbClr val="0070C0"/>
                </a:solidFill>
                <a:latin typeface="+mj-lt"/>
                <a:hlinkClick r:id="rId4"/>
              </a:rPr>
              <a:t>www.facebook.com/ccardesa</a:t>
            </a:r>
            <a:endParaRPr lang="en-GB" u="sng" dirty="0">
              <a:solidFill>
                <a:srgbClr val="0070C0"/>
              </a:solidFill>
              <a:latin typeface="+mj-lt"/>
            </a:endParaRPr>
          </a:p>
          <a:p>
            <a:r>
              <a:rPr lang="en-GB" u="sng" dirty="0">
                <a:solidFill>
                  <a:srgbClr val="0070C0"/>
                </a:solidFill>
                <a:latin typeface="+mj-lt"/>
                <a:hlinkClick r:id="rId5"/>
              </a:rPr>
              <a:t>www.twitter.com/ccardesaa</a:t>
            </a:r>
            <a:endParaRPr lang="en-GB" u="sng" dirty="0">
              <a:solidFill>
                <a:srgbClr val="0070C0"/>
              </a:solidFill>
              <a:latin typeface="+mj-lt"/>
            </a:endParaRPr>
          </a:p>
          <a:p>
            <a:r>
              <a:rPr lang="en-GB" u="sng" dirty="0">
                <a:solidFill>
                  <a:srgbClr val="0070C0"/>
                </a:solidFill>
                <a:latin typeface="+mj-lt"/>
              </a:rPr>
              <a:t>CCARDESA D-groups </a:t>
            </a:r>
            <a:r>
              <a:rPr lang="en-GB" dirty="0">
                <a:solidFill>
                  <a:srgbClr val="0070C0"/>
                </a:solidFill>
                <a:latin typeface="+mj-lt"/>
              </a:rPr>
              <a:t>to join the D-Groups, please send an email to: </a:t>
            </a:r>
            <a:r>
              <a:rPr lang="en-GB" u="sng" dirty="0">
                <a:solidFill>
                  <a:srgbClr val="0070C0"/>
                </a:solidFill>
                <a:latin typeface="+mj-lt"/>
                <a:hlinkClick r:id="rId6"/>
              </a:rPr>
              <a:t>dgroups@ccardesa.org</a:t>
            </a:r>
            <a:r>
              <a:rPr lang="en-GB" u="sng" dirty="0">
                <a:solidFill>
                  <a:srgbClr val="0070C0"/>
                </a:solidFill>
                <a:latin typeface="+mj-lt"/>
              </a:rPr>
              <a:t> </a:t>
            </a:r>
          </a:p>
          <a:p>
            <a:r>
              <a:rPr lang="en-GB" u="sng" dirty="0">
                <a:solidFill>
                  <a:srgbClr val="0070C0"/>
                </a:solidFill>
                <a:latin typeface="+mj-lt"/>
                <a:hlinkClick r:id="rId7"/>
              </a:rPr>
              <a:t>www.ccardesa.org</a:t>
            </a:r>
            <a:r>
              <a:rPr lang="en-GB" dirty="0">
                <a:solidFill>
                  <a:srgbClr val="0070C0"/>
                </a:solidFill>
                <a:latin typeface="+mj-lt"/>
              </a:rPr>
              <a:t> </a:t>
            </a:r>
          </a:p>
          <a:p>
            <a:r>
              <a:rPr lang="en-GB" dirty="0">
                <a:latin typeface="+mj-lt"/>
              </a:rPr>
              <a:t> </a:t>
            </a:r>
          </a:p>
          <a:p>
            <a:r>
              <a:rPr lang="en-GB" dirty="0">
                <a:latin typeface="+mj-lt"/>
              </a:rPr>
              <a:t>The </a:t>
            </a:r>
            <a:r>
              <a:rPr lang="en-GB" b="1" dirty="0">
                <a:latin typeface="+mj-lt"/>
              </a:rPr>
              <a:t>contact person in Mauritius </a:t>
            </a:r>
            <a:r>
              <a:rPr lang="en-GB" dirty="0">
                <a:latin typeface="+mj-lt"/>
              </a:rPr>
              <a:t>is: </a:t>
            </a:r>
          </a:p>
          <a:p>
            <a:r>
              <a:rPr lang="en-ZW" b="1" dirty="0">
                <a:latin typeface="+mj-lt"/>
              </a:rPr>
              <a:t>Mr</a:t>
            </a:r>
            <a:r>
              <a:rPr lang="en-ZW" sz="2400" dirty="0"/>
              <a:t> </a:t>
            </a:r>
            <a:r>
              <a:rPr lang="en-ZW" b="1" dirty="0" err="1">
                <a:latin typeface="+mj-lt"/>
              </a:rPr>
              <a:t>Chandrabose</a:t>
            </a:r>
            <a:r>
              <a:rPr lang="en-ZW" b="1" dirty="0">
                <a:latin typeface="+mj-lt"/>
              </a:rPr>
              <a:t> </a:t>
            </a:r>
            <a:r>
              <a:rPr lang="en-ZW" b="1" dirty="0" err="1">
                <a:latin typeface="+mj-lt"/>
              </a:rPr>
              <a:t>Sembhoo</a:t>
            </a:r>
            <a:endParaRPr lang="en-ZW" b="1" dirty="0">
              <a:latin typeface="+mj-lt"/>
            </a:endParaRPr>
          </a:p>
          <a:p>
            <a:r>
              <a:rPr lang="en-ZW" b="1" dirty="0">
                <a:latin typeface="+mj-lt"/>
              </a:rPr>
              <a:t>Food and Agricultural Research and Extension Institute (FAREI)</a:t>
            </a:r>
          </a:p>
          <a:p>
            <a:r>
              <a:rPr lang="en-ZW" b="1" dirty="0">
                <a:latin typeface="+mj-lt"/>
              </a:rPr>
              <a:t>Email: sembhoo@gmail.com </a:t>
            </a:r>
          </a:p>
          <a:p>
            <a:endParaRPr lang="en-GB" dirty="0">
              <a:latin typeface="+mj-lt"/>
            </a:endParaRPr>
          </a:p>
        </p:txBody>
      </p:sp>
    </p:spTree>
    <p:extLst>
      <p:ext uri="{BB962C8B-B14F-4D97-AF65-F5344CB8AC3E}">
        <p14:creationId xmlns:p14="http://schemas.microsoft.com/office/powerpoint/2010/main" val="248646611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1143000"/>
          </a:xfrm>
        </p:spPr>
        <p:txBody>
          <a:bodyPr/>
          <a:lstStyle/>
          <a:p>
            <a:pPr eaLnBrk="1" hangingPunct="1"/>
            <a:r>
              <a:rPr lang="en-GB" altLang="de-DE" dirty="0"/>
              <a:t>Final feedback round on how far the expectations of the </a:t>
            </a:r>
            <a:r>
              <a:rPr lang="en-GB" altLang="de-DE" i="1" dirty="0"/>
              <a:t>participants</a:t>
            </a:r>
            <a:r>
              <a:rPr lang="en-GB" altLang="de-DE" dirty="0"/>
              <a:t> were met - I  </a:t>
            </a:r>
          </a:p>
        </p:txBody>
      </p:sp>
      <p:sp>
        <p:nvSpPr>
          <p:cNvPr id="4" name="Inhaltsplatzhalter 3"/>
          <p:cNvSpPr txBox="1">
            <a:spLocks noGrp="1"/>
          </p:cNvSpPr>
          <p:nvPr>
            <p:ph idx="1"/>
          </p:nvPr>
        </p:nvSpPr>
        <p:spPr>
          <a:xfrm>
            <a:off x="174577" y="1175084"/>
            <a:ext cx="8794845" cy="1034129"/>
          </a:xfrm>
          <a:prstGeom prst="rect">
            <a:avLst/>
          </a:prstGeom>
          <a:noFill/>
        </p:spPr>
        <p:txBody>
          <a:bodyPr wrap="square" rtlCol="0">
            <a:spAutoFit/>
          </a:bodyPr>
          <a:lstStyle/>
          <a:p>
            <a:pPr marL="0" indent="0">
              <a:buNone/>
            </a:pPr>
            <a:r>
              <a:rPr lang="en-GB" sz="1800" dirty="0"/>
              <a:t> </a:t>
            </a:r>
          </a:p>
          <a:p>
            <a:pPr marL="0" indent="0">
              <a:buNone/>
            </a:pPr>
            <a:endParaRPr lang="en-GB" sz="1800" dirty="0"/>
          </a:p>
          <a:p>
            <a:pPr marL="0" indent="0">
              <a:buNone/>
            </a:pPr>
            <a:endParaRPr lang="fr-FR" sz="1800" dirty="0"/>
          </a:p>
        </p:txBody>
      </p:sp>
      <p:cxnSp>
        <p:nvCxnSpPr>
          <p:cNvPr id="5" name="Gerader Verbinder 4"/>
          <p:cNvCxnSpPr/>
          <p:nvPr/>
        </p:nvCxnSpPr>
        <p:spPr>
          <a:xfrm>
            <a:off x="0" y="11430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3" name="Rechteck 2">
            <a:extLst>
              <a:ext uri="{FF2B5EF4-FFF2-40B4-BE49-F238E27FC236}">
                <a16:creationId xmlns:a16="http://schemas.microsoft.com/office/drawing/2014/main" xmlns="" id="{37E3DF41-424A-40D6-A432-3287DB9A914F}"/>
              </a:ext>
            </a:extLst>
          </p:cNvPr>
          <p:cNvSpPr/>
          <p:nvPr/>
        </p:nvSpPr>
        <p:spPr>
          <a:xfrm>
            <a:off x="-23191" y="1219200"/>
            <a:ext cx="9144000" cy="5684826"/>
          </a:xfrm>
          <a:prstGeom prst="rect">
            <a:avLst/>
          </a:prstGeom>
        </p:spPr>
        <p:txBody>
          <a:bodyPr wrap="square">
            <a:spAutoFit/>
          </a:bodyPr>
          <a:lstStyle/>
          <a:p>
            <a:pPr marL="342900" lvl="0" indent="-342900" algn="just">
              <a:lnSpc>
                <a:spcPct val="120000"/>
              </a:lnSpc>
              <a:spcAft>
                <a:spcPts val="0"/>
              </a:spcAft>
              <a:buFont typeface="Calibri" panose="020F0502020204030204" pitchFamily="34" charset="0"/>
              <a:buChar char="-"/>
            </a:pPr>
            <a:r>
              <a:rPr lang="en-GB" sz="1600" dirty="0">
                <a:latin typeface="Calibri" panose="020F0502020204030204" pitchFamily="34" charset="0"/>
                <a:ea typeface="Calibri" panose="020F0502020204030204" pitchFamily="34" charset="0"/>
                <a:cs typeface="Times New Roman" panose="02020603050405020304" pitchFamily="18" charset="0"/>
              </a:rPr>
              <a:t>Expectation of CC and diseases – that was my misunderstanding – happy about the things I heard about though</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sz="1600" dirty="0">
                <a:latin typeface="Calibri" panose="020F0502020204030204" pitchFamily="34" charset="0"/>
                <a:ea typeface="Calibri" panose="020F0502020204030204" pitchFamily="34" charset="0"/>
                <a:cs typeface="Times New Roman" panose="02020603050405020304" pitchFamily="18" charset="0"/>
              </a:rPr>
              <a:t>Expectation of tools for planning, how to proceed – was expecting more technical detail of adopting detailed practices and technologies – but what I got was new and more at a planning level – so I can use my new skills for proposals</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sz="1600" dirty="0">
                <a:latin typeface="Calibri" panose="020F0502020204030204" pitchFamily="34" charset="0"/>
                <a:ea typeface="Calibri" panose="020F0502020204030204" pitchFamily="34" charset="0"/>
                <a:cs typeface="Times New Roman" panose="02020603050405020304" pitchFamily="18" charset="0"/>
              </a:rPr>
              <a:t>Wanted to learn about CC and how we can help farmers to adapt – that was fully met</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sz="1600" dirty="0">
                <a:latin typeface="Calibri" panose="020F0502020204030204" pitchFamily="34" charset="0"/>
                <a:ea typeface="Calibri" panose="020F0502020204030204" pitchFamily="34" charset="0"/>
                <a:cs typeface="Times New Roman" panose="02020603050405020304" pitchFamily="18" charset="0"/>
              </a:rPr>
              <a:t>Learn about CC and agriculture – that was well fulfilled, it was an opportunity to also discuss with each other / also wanted to learn about tools – this was met through the CP tool – overall, I got motivation to learn more and access additional resources</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sz="1600" dirty="0">
                <a:latin typeface="Calibri" panose="020F0502020204030204" pitchFamily="34" charset="0"/>
                <a:ea typeface="Calibri" panose="020F0502020204030204" pitchFamily="34" charset="0"/>
                <a:cs typeface="Times New Roman" panose="02020603050405020304" pitchFamily="18" charset="0"/>
              </a:rPr>
              <a:t>Thanks for your time and energy – it was good to meet other players in Mauritius and exchange. I had expected to learn about CS concepts, crop management and analytical tools – I am happy to learn that a lot of good practices that we are already using or promoting are already in line with the CS concept. We learnt how to use a CP tool with all its strengths and weaknesses – and we can adapt the tool to our respective context and improve our own tools and processes. I will take it back to my colleagues</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sz="1600" dirty="0">
                <a:latin typeface="Calibri" panose="020F0502020204030204" pitchFamily="34" charset="0"/>
                <a:ea typeface="Calibri" panose="020F0502020204030204" pitchFamily="34" charset="0"/>
                <a:cs typeface="Times New Roman" panose="02020603050405020304" pitchFamily="18" charset="0"/>
              </a:rPr>
              <a:t>Very enriching experience, my first workshop, get to know our local experts and other players in the country. My expectation was to understand CC in agriculture – this was fulfilled. I am happy that I can apply the CP tool also to my work in aquatic systems. That is more than I expected</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sz="1600" dirty="0">
                <a:latin typeface="Calibri" panose="020F0502020204030204" pitchFamily="34" charset="0"/>
                <a:ea typeface="Calibri" panose="020F0502020204030204" pitchFamily="34" charset="0"/>
                <a:cs typeface="Times New Roman" panose="02020603050405020304" pitchFamily="18" charset="0"/>
              </a:rPr>
              <a:t>The didactic of the training was very new and it was a very good way to learn new things. I had expected computer modelling. I was keen on sugar cane, but we got other crops. Overall very happy though.</a:t>
            </a:r>
            <a:endParaRPr lang="de-DE" sz="1600" dirty="0"/>
          </a:p>
        </p:txBody>
      </p:sp>
    </p:spTree>
    <p:extLst>
      <p:ext uri="{BB962C8B-B14F-4D97-AF65-F5344CB8AC3E}">
        <p14:creationId xmlns:p14="http://schemas.microsoft.com/office/powerpoint/2010/main" val="275250857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1143000"/>
          </a:xfrm>
        </p:spPr>
        <p:txBody>
          <a:bodyPr/>
          <a:lstStyle/>
          <a:p>
            <a:pPr eaLnBrk="1" hangingPunct="1"/>
            <a:r>
              <a:rPr lang="en-GB" altLang="de-DE" dirty="0"/>
              <a:t>Final feedback round on how far the expectations of the </a:t>
            </a:r>
            <a:r>
              <a:rPr lang="en-GB" altLang="de-DE" i="1" dirty="0"/>
              <a:t>participants</a:t>
            </a:r>
            <a:r>
              <a:rPr lang="en-GB" altLang="de-DE" dirty="0"/>
              <a:t> were met - II  </a:t>
            </a:r>
          </a:p>
        </p:txBody>
      </p:sp>
      <p:sp>
        <p:nvSpPr>
          <p:cNvPr id="4" name="Inhaltsplatzhalter 3"/>
          <p:cNvSpPr txBox="1">
            <a:spLocks noGrp="1"/>
          </p:cNvSpPr>
          <p:nvPr>
            <p:ph idx="1"/>
          </p:nvPr>
        </p:nvSpPr>
        <p:spPr>
          <a:xfrm>
            <a:off x="174577" y="1175084"/>
            <a:ext cx="8794845" cy="1034129"/>
          </a:xfrm>
          <a:prstGeom prst="rect">
            <a:avLst/>
          </a:prstGeom>
          <a:noFill/>
        </p:spPr>
        <p:txBody>
          <a:bodyPr wrap="square" rtlCol="0">
            <a:spAutoFit/>
          </a:bodyPr>
          <a:lstStyle/>
          <a:p>
            <a:pPr marL="0" indent="0">
              <a:buNone/>
            </a:pPr>
            <a:r>
              <a:rPr lang="en-GB" sz="1800" dirty="0"/>
              <a:t> </a:t>
            </a:r>
          </a:p>
          <a:p>
            <a:pPr marL="0" indent="0">
              <a:buNone/>
            </a:pPr>
            <a:endParaRPr lang="en-GB" sz="1800" dirty="0"/>
          </a:p>
          <a:p>
            <a:pPr marL="0" indent="0">
              <a:buNone/>
            </a:pPr>
            <a:endParaRPr lang="fr-FR" sz="1800" dirty="0"/>
          </a:p>
        </p:txBody>
      </p:sp>
      <p:cxnSp>
        <p:nvCxnSpPr>
          <p:cNvPr id="5" name="Gerader Verbinder 4"/>
          <p:cNvCxnSpPr/>
          <p:nvPr/>
        </p:nvCxnSpPr>
        <p:spPr>
          <a:xfrm>
            <a:off x="0" y="11430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3" name="Rechteck 2">
            <a:extLst>
              <a:ext uri="{FF2B5EF4-FFF2-40B4-BE49-F238E27FC236}">
                <a16:creationId xmlns:a16="http://schemas.microsoft.com/office/drawing/2014/main" xmlns="" id="{37E3DF41-424A-40D6-A432-3287DB9A914F}"/>
              </a:ext>
            </a:extLst>
          </p:cNvPr>
          <p:cNvSpPr/>
          <p:nvPr/>
        </p:nvSpPr>
        <p:spPr>
          <a:xfrm>
            <a:off x="-23191" y="1219200"/>
            <a:ext cx="9144000" cy="6545574"/>
          </a:xfrm>
          <a:prstGeom prst="rect">
            <a:avLst/>
          </a:prstGeom>
        </p:spPr>
        <p:txBody>
          <a:bodyPr wrap="square">
            <a:spAutoFit/>
          </a:bodyPr>
          <a:lstStyle/>
          <a:p>
            <a:pPr marL="342900" lvl="0" indent="-342900" algn="just">
              <a:lnSpc>
                <a:spcPct val="120000"/>
              </a:lnSpc>
              <a:spcAft>
                <a:spcPts val="0"/>
              </a:spcAft>
              <a:buFont typeface="Calibri" panose="020F0502020204030204" pitchFamily="34" charset="0"/>
              <a:buChar char="-"/>
            </a:pPr>
            <a:r>
              <a:rPr lang="en-GB" sz="1500" dirty="0">
                <a:latin typeface="Calibri" panose="020F0502020204030204" pitchFamily="34" charset="0"/>
                <a:ea typeface="Calibri" panose="020F0502020204030204" pitchFamily="34" charset="0"/>
                <a:cs typeface="Times New Roman" panose="02020603050405020304" pitchFamily="18" charset="0"/>
              </a:rPr>
              <a:t>Thank you! I wanted to know about adaptation and mitigation measures in agriculture – my expectation was met. I will use them in preparation for training materials for farmers. I will start with CSA materials next week. </a:t>
            </a:r>
            <a:endParaRPr lang="de-DE" sz="15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600"/>
              </a:spcAft>
              <a:buFont typeface="Calibri" panose="020F0502020204030204" pitchFamily="34" charset="0"/>
              <a:buChar char="-"/>
            </a:pPr>
            <a:r>
              <a:rPr lang="en-GB" sz="1500" dirty="0">
                <a:latin typeface="Calibri" panose="020F0502020204030204" pitchFamily="34" charset="0"/>
                <a:ea typeface="Calibri" panose="020F0502020204030204" pitchFamily="34" charset="0"/>
                <a:cs typeface="Times New Roman" panose="02020603050405020304" pitchFamily="18" charset="0"/>
              </a:rPr>
              <a:t>Thank you. Expected to gain information about mitigation based on other experiences. My expectations was met. The CP tool was very good. It will help me in my research work</a:t>
            </a:r>
          </a:p>
          <a:p>
            <a:pPr marL="342900" indent="-342900" algn="just">
              <a:lnSpc>
                <a:spcPct val="120000"/>
              </a:lnSpc>
              <a:spcAft>
                <a:spcPts val="600"/>
              </a:spcAft>
              <a:buFont typeface="Calibri" panose="020F0502020204030204" pitchFamily="34" charset="0"/>
              <a:buChar char="-"/>
            </a:pPr>
            <a:r>
              <a:rPr lang="en-GB" sz="1500" dirty="0">
                <a:latin typeface="Calibri" panose="020F0502020204030204" pitchFamily="34" charset="0"/>
                <a:ea typeface="Calibri" panose="020F0502020204030204" pitchFamily="34" charset="0"/>
                <a:cs typeface="Times New Roman" panose="02020603050405020304" pitchFamily="18" charset="0"/>
              </a:rPr>
              <a:t>Expected to improve my knowledge to pass on to farmers. On Monday I have a meeting on CSA with farmers involved with the Ministry – so this will be a continuous action in my work. I also get called to participate in policy. Thank you, this will help me a lot. Thanks to all, it was fun!</a:t>
            </a:r>
          </a:p>
          <a:p>
            <a:pPr marL="342900" indent="-342900" algn="just">
              <a:lnSpc>
                <a:spcPct val="120000"/>
              </a:lnSpc>
              <a:spcAft>
                <a:spcPts val="600"/>
              </a:spcAft>
              <a:buFont typeface="Calibri" panose="020F0502020204030204" pitchFamily="34" charset="0"/>
              <a:buChar char="-"/>
            </a:pPr>
            <a:r>
              <a:rPr lang="en-GB" sz="1500" dirty="0">
                <a:latin typeface="Calibri" panose="020F0502020204030204" pitchFamily="34" charset="0"/>
                <a:ea typeface="Calibri" panose="020F0502020204030204" pitchFamily="34" charset="0"/>
                <a:cs typeface="Times New Roman" panose="02020603050405020304" pitchFamily="18" charset="0"/>
              </a:rPr>
              <a:t>Expect to learn about mitigation and learn about new technologies for adaptation. This was met. The sheltered farming was also very good. I will apply this in my work</a:t>
            </a:r>
          </a:p>
          <a:p>
            <a:pPr marL="342900" lvl="0" indent="-342900" algn="just">
              <a:lnSpc>
                <a:spcPct val="120000"/>
              </a:lnSpc>
              <a:spcAft>
                <a:spcPts val="0"/>
              </a:spcAft>
              <a:buFont typeface="Calibri" panose="020F0502020204030204" pitchFamily="34" charset="0"/>
              <a:buChar char="-"/>
            </a:pPr>
            <a:r>
              <a:rPr lang="en-GB" sz="1500" dirty="0">
                <a:latin typeface="Calibri" panose="020F0502020204030204" pitchFamily="34" charset="0"/>
                <a:ea typeface="Calibri" panose="020F0502020204030204" pitchFamily="34" charset="0"/>
                <a:cs typeface="Times New Roman" panose="02020603050405020304" pitchFamily="18" charset="0"/>
              </a:rPr>
              <a:t>Expected to improve knowledge about practices and what others are doing. I learnt some. But I was interested also in use of renewable energy in agriculture. Not much. But I was impressed with the method of teaching – easy to grasp and the knowledge stays with us. We have learnt to be more focused on climate hazards and how we can improve our work and be more focused</a:t>
            </a:r>
            <a:endParaRPr lang="de-DE" sz="15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sz="1500" dirty="0">
                <a:latin typeface="Calibri" panose="020F0502020204030204" pitchFamily="34" charset="0"/>
                <a:ea typeface="Calibri" panose="020F0502020204030204" pitchFamily="34" charset="0"/>
                <a:cs typeface="Times New Roman" panose="02020603050405020304" pitchFamily="18" charset="0"/>
              </a:rPr>
              <a:t>I learnt a lot – coming from a completely different background</a:t>
            </a:r>
            <a:endParaRPr lang="de-DE" sz="15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sz="1500" dirty="0">
                <a:latin typeface="Calibri" panose="020F0502020204030204" pitchFamily="34" charset="0"/>
                <a:ea typeface="Calibri" panose="020F0502020204030204" pitchFamily="34" charset="0"/>
                <a:cs typeface="Times New Roman" panose="02020603050405020304" pitchFamily="18" charset="0"/>
              </a:rPr>
              <a:t>Expected to gain practical knowledge and tools – I am happy that you shared an approach that can guide us in our thinking and our work. A tool that will help us to be focused, down to earth and broken down into pieces that are easy to understand. I was expected to get tools – but I had to do this myself. It has helped me to look at the basics and I will bring that into my work in the sugar cane sector. I liked the interactive and enriching approach</a:t>
            </a:r>
            <a:endParaRPr lang="de-DE" sz="15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20000"/>
              </a:lnSpc>
              <a:spcAft>
                <a:spcPts val="600"/>
              </a:spcAft>
              <a:buFont typeface="Calibri" panose="020F0502020204030204" pitchFamily="34" charset="0"/>
              <a:buChar char="-"/>
            </a:pPr>
            <a:endParaRPr lang="de-DE" sz="15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20000"/>
              </a:lnSpc>
              <a:spcAft>
                <a:spcPts val="600"/>
              </a:spcAft>
              <a:buFont typeface="Calibri" panose="020F0502020204030204" pitchFamily="34" charset="0"/>
              <a:buChar char="-"/>
            </a:pPr>
            <a:endParaRPr lang="de-DE" sz="15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600"/>
              </a:spcAft>
              <a:buFont typeface="Calibri" panose="020F0502020204030204" pitchFamily="34" charset="0"/>
              <a:buChar char="-"/>
            </a:pPr>
            <a:endParaRPr lang="de-DE" sz="1500" dirty="0"/>
          </a:p>
        </p:txBody>
      </p:sp>
    </p:spTree>
    <p:extLst>
      <p:ext uri="{BB962C8B-B14F-4D97-AF65-F5344CB8AC3E}">
        <p14:creationId xmlns:p14="http://schemas.microsoft.com/office/powerpoint/2010/main" val="163844602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1143000"/>
          </a:xfrm>
        </p:spPr>
        <p:txBody>
          <a:bodyPr/>
          <a:lstStyle/>
          <a:p>
            <a:pPr eaLnBrk="1" hangingPunct="1"/>
            <a:r>
              <a:rPr lang="en-GB" altLang="de-DE" dirty="0"/>
              <a:t>Final feedback round on how far the expectations of the </a:t>
            </a:r>
            <a:r>
              <a:rPr lang="en-GB" altLang="de-DE" i="1" dirty="0"/>
              <a:t>participants</a:t>
            </a:r>
            <a:r>
              <a:rPr lang="en-GB" altLang="de-DE" dirty="0"/>
              <a:t> were met - III  </a:t>
            </a:r>
          </a:p>
        </p:txBody>
      </p:sp>
      <p:sp>
        <p:nvSpPr>
          <p:cNvPr id="4" name="Inhaltsplatzhalter 3"/>
          <p:cNvSpPr txBox="1">
            <a:spLocks noGrp="1"/>
          </p:cNvSpPr>
          <p:nvPr>
            <p:ph idx="1"/>
          </p:nvPr>
        </p:nvSpPr>
        <p:spPr>
          <a:xfrm>
            <a:off x="174577" y="1175084"/>
            <a:ext cx="8794845" cy="1034129"/>
          </a:xfrm>
          <a:prstGeom prst="rect">
            <a:avLst/>
          </a:prstGeom>
          <a:noFill/>
        </p:spPr>
        <p:txBody>
          <a:bodyPr wrap="square" rtlCol="0">
            <a:spAutoFit/>
          </a:bodyPr>
          <a:lstStyle/>
          <a:p>
            <a:pPr marL="0" indent="0">
              <a:buNone/>
            </a:pPr>
            <a:r>
              <a:rPr lang="en-GB" sz="1800" dirty="0"/>
              <a:t> </a:t>
            </a:r>
          </a:p>
          <a:p>
            <a:pPr marL="0" indent="0">
              <a:buNone/>
            </a:pPr>
            <a:endParaRPr lang="en-GB" sz="1800" dirty="0"/>
          </a:p>
          <a:p>
            <a:pPr marL="0" indent="0">
              <a:buNone/>
            </a:pPr>
            <a:endParaRPr lang="fr-FR" sz="1800" dirty="0"/>
          </a:p>
        </p:txBody>
      </p:sp>
      <p:cxnSp>
        <p:nvCxnSpPr>
          <p:cNvPr id="5" name="Gerader Verbinder 4"/>
          <p:cNvCxnSpPr/>
          <p:nvPr/>
        </p:nvCxnSpPr>
        <p:spPr>
          <a:xfrm>
            <a:off x="0" y="11430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3" name="Rechteck 2">
            <a:extLst>
              <a:ext uri="{FF2B5EF4-FFF2-40B4-BE49-F238E27FC236}">
                <a16:creationId xmlns:a16="http://schemas.microsoft.com/office/drawing/2014/main" xmlns="" id="{DCC81E5E-03ED-4165-9F55-99B8844A813C}"/>
              </a:ext>
            </a:extLst>
          </p:cNvPr>
          <p:cNvSpPr/>
          <p:nvPr/>
        </p:nvSpPr>
        <p:spPr>
          <a:xfrm>
            <a:off x="-13252" y="1143000"/>
            <a:ext cx="9144000" cy="5504264"/>
          </a:xfrm>
          <a:prstGeom prst="rect">
            <a:avLst/>
          </a:prstGeom>
        </p:spPr>
        <p:txBody>
          <a:bodyPr wrap="square">
            <a:spAutoFit/>
          </a:bodyPr>
          <a:lstStyle/>
          <a:p>
            <a:pPr marL="342900" lvl="0" indent="-342900" algn="just">
              <a:lnSpc>
                <a:spcPct val="120000"/>
              </a:lnSpc>
              <a:spcAft>
                <a:spcPts val="0"/>
              </a:spcAft>
              <a:buFont typeface="Calibri" panose="020F0502020204030204" pitchFamily="34" charset="0"/>
              <a:buChar char="-"/>
            </a:pPr>
            <a:r>
              <a:rPr lang="en-GB" sz="1400" dirty="0">
                <a:latin typeface="Calibri" panose="020F0502020204030204" pitchFamily="34" charset="0"/>
                <a:ea typeface="Calibri" panose="020F0502020204030204" pitchFamily="34" charset="0"/>
                <a:cs typeface="Times New Roman" panose="02020603050405020304" pitchFamily="18" charset="0"/>
              </a:rPr>
              <a:t>Coming from marine science, I just wanted to learn about CC in agriculture. so I learned a lot about agriculture and about CC. it was really interesting. We had fun with this group of people. </a:t>
            </a: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sz="1400" dirty="0">
                <a:latin typeface="Calibri" panose="020F0502020204030204" pitchFamily="34" charset="0"/>
                <a:ea typeface="Calibri" panose="020F0502020204030204" pitchFamily="34" charset="0"/>
                <a:cs typeface="Times New Roman" panose="02020603050405020304" pitchFamily="18" charset="0"/>
              </a:rPr>
              <a:t>Expected to get new knowledge and how to face CC – I had been so focused on soil management and other things and a lot of new things have enriched my mind. I am more conscious how to adapt and take my new knowledge. The CP has impressed me – leading us to a solution. It was the first time in my many workshops that I got something useful out of it. </a:t>
            </a: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sz="1400" dirty="0">
                <a:latin typeface="Calibri" panose="020F0502020204030204" pitchFamily="34" charset="0"/>
                <a:ea typeface="Calibri" panose="020F0502020204030204" pitchFamily="34" charset="0"/>
                <a:cs typeface="Times New Roman" panose="02020603050405020304" pitchFamily="18" charset="0"/>
              </a:rPr>
              <a:t>Expected to get new tools that are practical, innovative and sustainable – I learnt many things in this group, the quality of people who excellent. The way the training was delivered was nice to the ear, easy to follow, no stress on the eye. Everywhere we go we usually get bombarded with PPT. See, my friend even brought a pillow ;-). Everyone noted the level of satisfaction with the course in the feedback. We have learned a lot and will excel! Thank you. </a:t>
            </a: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sz="1400" dirty="0">
                <a:latin typeface="Calibri" panose="020F0502020204030204" pitchFamily="34" charset="0"/>
                <a:ea typeface="Calibri" panose="020F0502020204030204" pitchFamily="34" charset="0"/>
                <a:cs typeface="Times New Roman" panose="02020603050405020304" pitchFamily="18" charset="0"/>
              </a:rPr>
              <a:t>Expected to discuss barriers to adaptation and mitigation – we discussed all this. But I would have had other expectations if I knew more about the course. The training was very useful, we knew only the topic in a haphazard way. Now we can position our knowledge clearer in our teaching. I enjoyed the action learning, it is hard to do in class but it is a good way to impart knowledge. We did not discuss the barriers fully. But in general I am very happy! We are all more sensitive to CC impacts now and will reflect on our behaviour</a:t>
            </a: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sz="1400" dirty="0">
                <a:latin typeface="Calibri" panose="020F0502020204030204" pitchFamily="34" charset="0"/>
                <a:ea typeface="Calibri" panose="020F0502020204030204" pitchFamily="34" charset="0"/>
                <a:cs typeface="Times New Roman" panose="02020603050405020304" pitchFamily="18" charset="0"/>
              </a:rPr>
              <a:t>Special thanks to all the presenters from the university to share their expertise  </a:t>
            </a: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sz="1400" dirty="0">
                <a:latin typeface="Calibri" panose="020F0502020204030204" pitchFamily="34" charset="0"/>
                <a:ea typeface="Calibri" panose="020F0502020204030204" pitchFamily="34" charset="0"/>
                <a:cs typeface="Times New Roman" panose="02020603050405020304" pitchFamily="18" charset="0"/>
              </a:rPr>
              <a:t>Now it is up to us to apply our knowledge in our own personal and professional context – we can now take ownership and change our behaviour to be mindful of our carbon footprint…. </a:t>
            </a: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600"/>
              </a:spcAft>
              <a:buFont typeface="Calibri" panose="020F0502020204030204" pitchFamily="34" charset="0"/>
              <a:buChar char="-"/>
            </a:pPr>
            <a:r>
              <a:rPr lang="en-GB" sz="1400" dirty="0">
                <a:latin typeface="Calibri" panose="020F0502020204030204" pitchFamily="34" charset="0"/>
                <a:ea typeface="Calibri" panose="020F0502020204030204" pitchFamily="34" charset="0"/>
                <a:cs typeface="Times New Roman" panose="02020603050405020304" pitchFamily="18" charset="0"/>
              </a:rPr>
              <a:t>Catalina: I wanted to learn and work in a relaxed atmosphere. It was super working with you. You took a lot of burden off, everything was understood quickly and you were very organised, saving time, nice discussions in groups and in plenary. We managed with the facilities. I learnt a lot about agriculture in Mauritius. </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921765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152400"/>
            <a:ext cx="8229600" cy="1143000"/>
          </a:xfrm>
        </p:spPr>
        <p:txBody>
          <a:bodyPr/>
          <a:lstStyle/>
          <a:p>
            <a:pPr lvl="1" eaLnBrk="1" hangingPunct="1"/>
            <a:r>
              <a:rPr lang="en-IN" altLang="de-DE" sz="3600" dirty="0"/>
              <a:t>Daily evaluation</a:t>
            </a:r>
            <a:r>
              <a:rPr lang="fr-FR" altLang="de-DE" sz="3600" dirty="0"/>
              <a:t/>
            </a:r>
            <a:br>
              <a:rPr lang="fr-FR" altLang="de-DE" sz="3600" dirty="0"/>
            </a:br>
            <a:endParaRPr lang="en-IN" altLang="de-DE" sz="3600" dirty="0"/>
          </a:p>
        </p:txBody>
      </p:sp>
      <p:cxnSp>
        <p:nvCxnSpPr>
          <p:cNvPr id="4" name="Gerader Verbinder 3"/>
          <p:cNvCxnSpPr/>
          <p:nvPr/>
        </p:nvCxnSpPr>
        <p:spPr>
          <a:xfrm>
            <a:off x="0" y="9906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pic>
        <p:nvPicPr>
          <p:cNvPr id="6" name="Grafik 5">
            <a:extLst>
              <a:ext uri="{FF2B5EF4-FFF2-40B4-BE49-F238E27FC236}">
                <a16:creationId xmlns:a16="http://schemas.microsoft.com/office/drawing/2014/main" xmlns="" id="{A74C851E-6C85-4ECC-AD4F-E82C9F0C803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73765" y="1278835"/>
            <a:ext cx="8358659" cy="5403571"/>
          </a:xfrm>
          <a:prstGeom prst="rect">
            <a:avLst/>
          </a:prstGeom>
        </p:spPr>
      </p:pic>
    </p:spTree>
    <p:extLst>
      <p:ext uri="{BB962C8B-B14F-4D97-AF65-F5344CB8AC3E}">
        <p14:creationId xmlns:p14="http://schemas.microsoft.com/office/powerpoint/2010/main" val="254136375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600" dirty="0" err="1"/>
              <a:t>For</a:t>
            </a:r>
            <a:r>
              <a:rPr lang="de-DE" sz="3600" dirty="0"/>
              <a:t> </a:t>
            </a:r>
            <a:r>
              <a:rPr lang="de-DE" sz="3600" dirty="0" err="1"/>
              <a:t>further</a:t>
            </a:r>
            <a:r>
              <a:rPr lang="de-DE" sz="3600" dirty="0"/>
              <a:t> </a:t>
            </a:r>
            <a:r>
              <a:rPr lang="de-DE" sz="3600" dirty="0" err="1"/>
              <a:t>information</a:t>
            </a:r>
            <a:endParaRPr lang="de-DE" sz="3600" dirty="0"/>
          </a:p>
        </p:txBody>
      </p:sp>
      <p:cxnSp>
        <p:nvCxnSpPr>
          <p:cNvPr id="3" name="Gerader Verbinder 2"/>
          <p:cNvCxnSpPr/>
          <p:nvPr/>
        </p:nvCxnSpPr>
        <p:spPr>
          <a:xfrm>
            <a:off x="0" y="9906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7" name="Textfeld 6"/>
          <p:cNvSpPr txBox="1"/>
          <p:nvPr/>
        </p:nvSpPr>
        <p:spPr>
          <a:xfrm>
            <a:off x="0" y="1225689"/>
            <a:ext cx="3886200" cy="4801314"/>
          </a:xfrm>
          <a:prstGeom prst="rect">
            <a:avLst/>
          </a:prstGeom>
          <a:noFill/>
        </p:spPr>
        <p:txBody>
          <a:bodyPr wrap="square" rtlCol="0">
            <a:spAutoFit/>
          </a:bodyPr>
          <a:lstStyle/>
          <a:p>
            <a:pPr marL="285750" indent="-285750">
              <a:buFont typeface="Wingdings" panose="05000000000000000000" pitchFamily="2" charset="2"/>
              <a:buChar char="ü"/>
            </a:pPr>
            <a:r>
              <a:rPr lang="de-DE" dirty="0">
                <a:latin typeface="+mj-lt"/>
              </a:rPr>
              <a:t>www.ccardesa.org</a:t>
            </a:r>
          </a:p>
          <a:p>
            <a:pPr marL="285750" indent="-285750">
              <a:buFont typeface="Wingdings" panose="05000000000000000000" pitchFamily="2" charset="2"/>
              <a:buChar char="ü"/>
            </a:pPr>
            <a:r>
              <a:rPr lang="de-DE" dirty="0">
                <a:latin typeface="+mj-lt"/>
              </a:rPr>
              <a:t>www.africacsa.org</a:t>
            </a:r>
          </a:p>
          <a:p>
            <a:pPr marL="285750" indent="-285750">
              <a:buFont typeface="Wingdings" panose="05000000000000000000" pitchFamily="2" charset="2"/>
              <a:buChar char="ü"/>
            </a:pPr>
            <a:r>
              <a:rPr lang="de-DE" dirty="0">
                <a:latin typeface="+mj-lt"/>
                <a:hlinkClick r:id="rId3"/>
              </a:rPr>
              <a:t>www.fao.org/gacsa/en</a:t>
            </a:r>
            <a:endParaRPr lang="de-DE" dirty="0">
              <a:latin typeface="+mj-lt"/>
            </a:endParaRPr>
          </a:p>
          <a:p>
            <a:pPr marL="285750" indent="-285750">
              <a:buFont typeface="Wingdings" panose="05000000000000000000" pitchFamily="2" charset="2"/>
              <a:buChar char="ü"/>
            </a:pPr>
            <a:r>
              <a:rPr lang="en-GB" u="sng" dirty="0">
                <a:solidFill>
                  <a:srgbClr val="FF0000"/>
                </a:solidFill>
                <a:latin typeface="+mj-lt"/>
                <a:hlinkClick r:id="rId4"/>
              </a:rPr>
              <a:t>http://saaiks.net</a:t>
            </a:r>
            <a:endParaRPr lang="en-GB" u="sng" dirty="0">
              <a:solidFill>
                <a:srgbClr val="FF0000"/>
              </a:solidFill>
              <a:latin typeface="+mj-lt"/>
            </a:endParaRPr>
          </a:p>
          <a:p>
            <a:pPr marL="285750" indent="-285750">
              <a:buFont typeface="Wingdings" panose="05000000000000000000" pitchFamily="2" charset="2"/>
              <a:buChar char="ü"/>
            </a:pPr>
            <a:r>
              <a:rPr lang="de-DE" dirty="0">
                <a:latin typeface="+mj-lt"/>
                <a:hlinkClick r:id="rId5"/>
              </a:rPr>
              <a:t>www.wocat.net</a:t>
            </a:r>
            <a:endParaRPr lang="de-DE" dirty="0">
              <a:latin typeface="+mj-lt"/>
            </a:endParaRPr>
          </a:p>
          <a:p>
            <a:pPr marL="285750" indent="-285750">
              <a:buFont typeface="Wingdings" panose="05000000000000000000" pitchFamily="2" charset="2"/>
              <a:buChar char="ü"/>
            </a:pPr>
            <a:r>
              <a:rPr lang="de-DE" dirty="0">
                <a:latin typeface="+mj-lt"/>
                <a:hlinkClick r:id="rId6"/>
              </a:rPr>
              <a:t>www.agriwaterpedia.info</a:t>
            </a:r>
            <a:endParaRPr lang="de-DE" dirty="0">
              <a:latin typeface="+mj-lt"/>
            </a:endParaRPr>
          </a:p>
          <a:p>
            <a:pPr marL="285750" indent="-285750">
              <a:buFont typeface="Wingdings" panose="05000000000000000000" pitchFamily="2" charset="2"/>
              <a:buChar char="ü"/>
            </a:pPr>
            <a:r>
              <a:rPr lang="de-DE" dirty="0">
                <a:latin typeface="+mj-lt"/>
                <a:hlinkClick r:id="rId7"/>
              </a:rPr>
              <a:t>www.fao.org/climate-smart-agriculture/en</a:t>
            </a:r>
            <a:endParaRPr lang="de-DE" dirty="0">
              <a:latin typeface="+mj-lt"/>
            </a:endParaRPr>
          </a:p>
          <a:p>
            <a:pPr marL="285750" indent="-285750">
              <a:buFont typeface="Wingdings" panose="05000000000000000000" pitchFamily="2" charset="2"/>
              <a:buChar char="ü"/>
            </a:pPr>
            <a:r>
              <a:rPr lang="de-DE" dirty="0">
                <a:latin typeface="+mj-lt"/>
                <a:hlinkClick r:id="rId8"/>
              </a:rPr>
              <a:t>www.adaptationcommunity.net</a:t>
            </a:r>
            <a:endParaRPr lang="de-DE" dirty="0">
              <a:latin typeface="+mj-lt"/>
            </a:endParaRPr>
          </a:p>
          <a:p>
            <a:pPr marL="285750" indent="-285750">
              <a:buFont typeface="Wingdings" panose="05000000000000000000" pitchFamily="2" charset="2"/>
              <a:buChar char="ü"/>
            </a:pPr>
            <a:r>
              <a:rPr lang="de-DE" dirty="0">
                <a:latin typeface="+mj-lt"/>
                <a:hlinkClick r:id="rId9"/>
              </a:rPr>
              <a:t>www.cip.csag.utc.ac.za</a:t>
            </a:r>
            <a:endParaRPr lang="de-DE" dirty="0">
              <a:latin typeface="+mj-lt"/>
            </a:endParaRPr>
          </a:p>
          <a:p>
            <a:pPr marL="285750" indent="-285750">
              <a:buFont typeface="Wingdings" panose="05000000000000000000" pitchFamily="2" charset="2"/>
              <a:buChar char="ü"/>
            </a:pPr>
            <a:r>
              <a:rPr lang="de-DE" dirty="0">
                <a:latin typeface="+mj-lt"/>
                <a:hlinkClick r:id="rId10"/>
              </a:rPr>
              <a:t>https://csa-guide.ccafs.cgiar.org</a:t>
            </a:r>
            <a:endParaRPr lang="de-DE" dirty="0">
              <a:latin typeface="+mj-lt"/>
            </a:endParaRPr>
          </a:p>
          <a:p>
            <a:pPr marL="285750" indent="-285750">
              <a:buFont typeface="Wingdings" panose="05000000000000000000" pitchFamily="2" charset="2"/>
              <a:buChar char="ü"/>
            </a:pPr>
            <a:r>
              <a:rPr lang="de-DE" dirty="0">
                <a:latin typeface="+mj-lt"/>
                <a:hlinkClick r:id="rId11"/>
              </a:rPr>
              <a:t>Join-climate-l@lists.iisd.ca</a:t>
            </a:r>
            <a:endParaRPr lang="de-DE" dirty="0">
              <a:latin typeface="+mj-lt"/>
            </a:endParaRPr>
          </a:p>
          <a:p>
            <a:pPr marL="285750" indent="-285750">
              <a:buFont typeface="Wingdings" panose="05000000000000000000" pitchFamily="2" charset="2"/>
              <a:buChar char="ü"/>
            </a:pPr>
            <a:r>
              <a:rPr lang="de-DE" dirty="0">
                <a:latin typeface="+mj-lt"/>
                <a:hlinkClick r:id="rId12"/>
              </a:rPr>
              <a:t>www.worldbank.org</a:t>
            </a:r>
            <a:r>
              <a:rPr lang="de-DE" dirty="0">
                <a:latin typeface="+mj-lt"/>
              </a:rPr>
              <a:t> (</a:t>
            </a:r>
            <a:r>
              <a:rPr lang="de-DE" dirty="0" err="1">
                <a:latin typeface="+mj-lt"/>
              </a:rPr>
              <a:t>then</a:t>
            </a:r>
            <a:r>
              <a:rPr lang="de-DE" dirty="0">
                <a:latin typeface="+mj-lt"/>
              </a:rPr>
              <a:t> </a:t>
            </a:r>
            <a:r>
              <a:rPr lang="de-DE" dirty="0" err="1">
                <a:latin typeface="+mj-lt"/>
              </a:rPr>
              <a:t>search</a:t>
            </a:r>
            <a:r>
              <a:rPr lang="de-DE" dirty="0">
                <a:latin typeface="+mj-lt"/>
              </a:rPr>
              <a:t> </a:t>
            </a:r>
            <a:r>
              <a:rPr lang="de-DE" dirty="0" err="1">
                <a:latin typeface="+mj-lt"/>
              </a:rPr>
              <a:t>for</a:t>
            </a:r>
            <a:r>
              <a:rPr lang="de-DE" dirty="0">
                <a:latin typeface="+mj-lt"/>
              </a:rPr>
              <a:t> </a:t>
            </a:r>
            <a:r>
              <a:rPr lang="de-DE" dirty="0" err="1">
                <a:latin typeface="+mj-lt"/>
              </a:rPr>
              <a:t>climate</a:t>
            </a:r>
            <a:r>
              <a:rPr lang="de-DE" dirty="0">
                <a:latin typeface="+mj-lt"/>
              </a:rPr>
              <a:t> </a:t>
            </a:r>
            <a:r>
              <a:rPr lang="de-DE" dirty="0" err="1">
                <a:latin typeface="+mj-lt"/>
              </a:rPr>
              <a:t>change</a:t>
            </a:r>
            <a:r>
              <a:rPr lang="de-DE" dirty="0">
                <a:latin typeface="+mj-lt"/>
              </a:rPr>
              <a:t> </a:t>
            </a:r>
            <a:r>
              <a:rPr lang="de-DE" dirty="0" err="1">
                <a:solidFill>
                  <a:srgbClr val="FF0000"/>
                </a:solidFill>
                <a:latin typeface="+mj-lt"/>
              </a:rPr>
              <a:t>knowledge</a:t>
            </a:r>
            <a:r>
              <a:rPr lang="de-DE" dirty="0">
                <a:solidFill>
                  <a:srgbClr val="FF0000"/>
                </a:solidFill>
                <a:latin typeface="+mj-lt"/>
              </a:rPr>
              <a:t> </a:t>
            </a:r>
            <a:r>
              <a:rPr lang="de-DE" dirty="0" err="1">
                <a:latin typeface="+mj-lt"/>
              </a:rPr>
              <a:t>portal</a:t>
            </a:r>
            <a:r>
              <a:rPr lang="de-DE" dirty="0">
                <a:latin typeface="+mj-lt"/>
              </a:rPr>
              <a:t>) </a:t>
            </a:r>
          </a:p>
          <a:p>
            <a:endParaRPr lang="de-DE" dirty="0">
              <a:latin typeface="+mj-lt"/>
            </a:endParaRPr>
          </a:p>
          <a:p>
            <a:endParaRPr lang="de-DE" dirty="0">
              <a:latin typeface="+mj-lt"/>
            </a:endParaRPr>
          </a:p>
          <a:p>
            <a:endParaRPr lang="de-DE" dirty="0">
              <a:latin typeface="+mj-lt"/>
            </a:endParaRPr>
          </a:p>
        </p:txBody>
      </p:sp>
      <p:sp>
        <p:nvSpPr>
          <p:cNvPr id="8" name="Textfeld 7"/>
          <p:cNvSpPr txBox="1"/>
          <p:nvPr/>
        </p:nvSpPr>
        <p:spPr>
          <a:xfrm>
            <a:off x="4046113" y="1158025"/>
            <a:ext cx="5105400" cy="4524315"/>
          </a:xfrm>
          <a:prstGeom prst="rect">
            <a:avLst/>
          </a:prstGeom>
          <a:noFill/>
        </p:spPr>
        <p:txBody>
          <a:bodyPr wrap="square" rtlCol="0">
            <a:spAutoFit/>
          </a:bodyPr>
          <a:lstStyle/>
          <a:p>
            <a:r>
              <a:rPr lang="en-GB" dirty="0">
                <a:latin typeface="+mj-lt"/>
              </a:rPr>
              <a:t>Tools for measuring sustainability on a farm: </a:t>
            </a:r>
          </a:p>
          <a:p>
            <a:endParaRPr lang="en-GB" dirty="0">
              <a:latin typeface="+mj-lt"/>
            </a:endParaRPr>
          </a:p>
          <a:p>
            <a:r>
              <a:rPr lang="en-GB" b="1" dirty="0">
                <a:latin typeface="+mj-lt"/>
              </a:rPr>
              <a:t>Self-evaluation and Holistic Assessment of climate Resilience of farmers and Pastoralists (SHARP)</a:t>
            </a:r>
          </a:p>
          <a:p>
            <a:r>
              <a:rPr lang="en-GB" dirty="0">
                <a:latin typeface="+mj-lt"/>
                <a:hlinkClick r:id="rId13"/>
              </a:rPr>
              <a:t>http://www.fao.org/in-action/sharp/en/</a:t>
            </a:r>
            <a:endParaRPr lang="en-GB" dirty="0">
              <a:latin typeface="+mj-lt"/>
            </a:endParaRPr>
          </a:p>
          <a:p>
            <a:endParaRPr lang="en-GB" dirty="0">
              <a:latin typeface="+mj-lt"/>
            </a:endParaRPr>
          </a:p>
          <a:p>
            <a:r>
              <a:rPr lang="en-GB" b="1" dirty="0">
                <a:latin typeface="+mj-lt"/>
              </a:rPr>
              <a:t>RISE – getting sustainability down to earth</a:t>
            </a:r>
          </a:p>
          <a:p>
            <a:r>
              <a:rPr lang="en-GB" dirty="0">
                <a:latin typeface="+mj-lt"/>
                <a:hlinkClick r:id="rId14"/>
              </a:rPr>
              <a:t>https://www.hafl.bfh.ch/en/research-consulting-services/agricultural-science/sustainability-and-ecosystems/sustainability-assessment/rise.html</a:t>
            </a:r>
            <a:endParaRPr lang="en-GB" dirty="0">
              <a:latin typeface="+mj-lt"/>
            </a:endParaRPr>
          </a:p>
          <a:p>
            <a:endParaRPr lang="en-GB" dirty="0">
              <a:latin typeface="+mj-lt"/>
            </a:endParaRPr>
          </a:p>
          <a:p>
            <a:r>
              <a:rPr lang="en-GB" b="1" dirty="0">
                <a:latin typeface="+mj-lt"/>
              </a:rPr>
              <a:t>Sustainability Assessment of Food and Agriculture systems (SAFA)</a:t>
            </a:r>
          </a:p>
          <a:p>
            <a:r>
              <a:rPr lang="en-GB" dirty="0">
                <a:latin typeface="+mj-lt"/>
                <a:hlinkClick r:id="rId15"/>
              </a:rPr>
              <a:t>http://www.fao.org/nr/sustainability/sustainability-assessments-safa/en/</a:t>
            </a:r>
            <a:endParaRPr lang="en-GB" dirty="0">
              <a:latin typeface="+mj-lt"/>
            </a:endParaRPr>
          </a:p>
          <a:p>
            <a:endParaRPr lang="en-GB" dirty="0">
              <a:latin typeface="+mj-lt"/>
            </a:endParaRPr>
          </a:p>
        </p:txBody>
      </p:sp>
      <p:sp>
        <p:nvSpPr>
          <p:cNvPr id="4" name="Foliennummernplatzhalter 3"/>
          <p:cNvSpPr>
            <a:spLocks noGrp="1"/>
          </p:cNvSpPr>
          <p:nvPr>
            <p:ph type="sldNum" sz="quarter" idx="12"/>
          </p:nvPr>
        </p:nvSpPr>
        <p:spPr/>
        <p:txBody>
          <a:bodyPr/>
          <a:lstStyle/>
          <a:p>
            <a:pPr>
              <a:defRPr/>
            </a:pPr>
            <a:fld id="{034DBEFC-2DBA-43BF-8C56-FABC31E27A4D}" type="slidenum">
              <a:rPr lang="en-US" smtClean="0"/>
              <a:pPr>
                <a:defRPr/>
              </a:pPr>
              <a:t>126</a:t>
            </a:fld>
            <a:endParaRPr lang="en-US"/>
          </a:p>
        </p:txBody>
      </p:sp>
    </p:spTree>
    <p:extLst>
      <p:ext uri="{BB962C8B-B14F-4D97-AF65-F5344CB8AC3E}">
        <p14:creationId xmlns:p14="http://schemas.microsoft.com/office/powerpoint/2010/main" val="233855159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xmlns="" id="{8D20BE8E-F024-4C9E-A62F-C923D4ABB97B}"/>
              </a:ext>
            </a:extLst>
          </p:cNvPr>
          <p:cNvSpPr>
            <a:spLocks noGrp="1"/>
          </p:cNvSpPr>
          <p:nvPr>
            <p:ph type="sldNum" sz="quarter" idx="12"/>
          </p:nvPr>
        </p:nvSpPr>
        <p:spPr/>
        <p:txBody>
          <a:bodyPr/>
          <a:lstStyle/>
          <a:p>
            <a:pPr>
              <a:defRPr/>
            </a:pPr>
            <a:fld id="{034DBEFC-2DBA-43BF-8C56-FABC31E27A4D}" type="slidenum">
              <a:rPr lang="en-US" smtClean="0"/>
              <a:pPr>
                <a:defRPr/>
              </a:pPr>
              <a:t>127</a:t>
            </a:fld>
            <a:endParaRPr lang="en-US"/>
          </a:p>
        </p:txBody>
      </p:sp>
      <p:pic>
        <p:nvPicPr>
          <p:cNvPr id="5" name="Grafik 4">
            <a:extLst>
              <a:ext uri="{FF2B5EF4-FFF2-40B4-BE49-F238E27FC236}">
                <a16:creationId xmlns:a16="http://schemas.microsoft.com/office/drawing/2014/main" xmlns="" id="{85EDEAAB-9762-4D3D-9694-CD1BB195519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707444"/>
            <a:ext cx="9144000" cy="5150556"/>
          </a:xfrm>
          <a:prstGeom prst="rect">
            <a:avLst/>
          </a:prstGeom>
        </p:spPr>
      </p:pic>
      <p:sp>
        <p:nvSpPr>
          <p:cNvPr id="2" name="Titel 1">
            <a:extLst>
              <a:ext uri="{FF2B5EF4-FFF2-40B4-BE49-F238E27FC236}">
                <a16:creationId xmlns:a16="http://schemas.microsoft.com/office/drawing/2014/main" xmlns="" id="{E5ACA72B-9447-40CE-AD0D-0BB53899E237}"/>
              </a:ext>
            </a:extLst>
          </p:cNvPr>
          <p:cNvSpPr>
            <a:spLocks noGrp="1"/>
          </p:cNvSpPr>
          <p:nvPr>
            <p:ph type="title"/>
          </p:nvPr>
        </p:nvSpPr>
        <p:spPr>
          <a:xfrm>
            <a:off x="1600200" y="146464"/>
            <a:ext cx="5943600" cy="1143000"/>
          </a:xfrm>
        </p:spPr>
        <p:txBody>
          <a:bodyPr/>
          <a:lstStyle/>
          <a:p>
            <a:r>
              <a:rPr lang="de-DE" dirty="0" err="1"/>
              <a:t>Thank</a:t>
            </a:r>
            <a:r>
              <a:rPr lang="de-DE" dirty="0"/>
              <a:t> </a:t>
            </a:r>
            <a:r>
              <a:rPr lang="de-DE" dirty="0" err="1"/>
              <a:t>you</a:t>
            </a:r>
            <a:r>
              <a:rPr lang="de-DE" dirty="0"/>
              <a:t>!!!</a:t>
            </a:r>
          </a:p>
        </p:txBody>
      </p:sp>
    </p:spTree>
    <p:extLst>
      <p:ext uri="{BB962C8B-B14F-4D97-AF65-F5344CB8AC3E}">
        <p14:creationId xmlns:p14="http://schemas.microsoft.com/office/powerpoint/2010/main" val="3225525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52400"/>
            <a:ext cx="9144000" cy="1143000"/>
          </a:xfrm>
        </p:spPr>
        <p:txBody>
          <a:bodyPr/>
          <a:lstStyle/>
          <a:p>
            <a:r>
              <a:rPr lang="fr-FR" dirty="0" err="1"/>
              <a:t>Presentation</a:t>
            </a:r>
            <a:r>
              <a:rPr lang="fr-FR" dirty="0"/>
              <a:t> 2: CC projections and impacts in SADC </a:t>
            </a:r>
            <a:r>
              <a:rPr lang="fr-FR" dirty="0" err="1"/>
              <a:t>with</a:t>
            </a:r>
            <a:r>
              <a:rPr lang="fr-FR" dirty="0"/>
              <a:t> focus on </a:t>
            </a:r>
            <a:r>
              <a:rPr lang="fr-FR" dirty="0" err="1"/>
              <a:t>Mauritus</a:t>
            </a:r>
            <a:r>
              <a:rPr lang="fr-FR" dirty="0"/>
              <a:t> by Prof. </a:t>
            </a:r>
            <a:r>
              <a:rPr lang="fr-FR" dirty="0" err="1"/>
              <a:t>Sunita</a:t>
            </a:r>
            <a:r>
              <a:rPr lang="fr-FR" dirty="0"/>
              <a:t> </a:t>
            </a:r>
            <a:r>
              <a:rPr lang="fr-FR" dirty="0" err="1"/>
              <a:t>Facknath</a:t>
            </a:r>
            <a:r>
              <a:rPr lang="fr-FR" dirty="0"/>
              <a:t>, </a:t>
            </a:r>
            <a:r>
              <a:rPr lang="fr-FR" dirty="0" err="1"/>
              <a:t>FoA</a:t>
            </a:r>
            <a:r>
              <a:rPr lang="fr-FR" dirty="0"/>
              <a:t>, </a:t>
            </a:r>
            <a:r>
              <a:rPr lang="fr-FR" dirty="0" err="1"/>
              <a:t>UoM</a:t>
            </a:r>
            <a:endParaRPr lang="fr-FR" dirty="0"/>
          </a:p>
        </p:txBody>
      </p:sp>
      <p:cxnSp>
        <p:nvCxnSpPr>
          <p:cNvPr id="7" name="Gerader Verbinder 6"/>
          <p:cNvCxnSpPr/>
          <p:nvPr/>
        </p:nvCxnSpPr>
        <p:spPr>
          <a:xfrm>
            <a:off x="0" y="15240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3" name="Rechteck 2">
            <a:extLst>
              <a:ext uri="{FF2B5EF4-FFF2-40B4-BE49-F238E27FC236}">
                <a16:creationId xmlns:a16="http://schemas.microsoft.com/office/drawing/2014/main" xmlns="" id="{2806A8F3-2EED-4C58-B628-03B834E6E300}"/>
              </a:ext>
            </a:extLst>
          </p:cNvPr>
          <p:cNvSpPr/>
          <p:nvPr/>
        </p:nvSpPr>
        <p:spPr>
          <a:xfrm>
            <a:off x="0" y="1600200"/>
            <a:ext cx="9144000" cy="5262979"/>
          </a:xfrm>
          <a:prstGeom prst="rect">
            <a:avLst/>
          </a:prstGeom>
        </p:spPr>
        <p:txBody>
          <a:bodyPr wrap="square">
            <a:spAutoFit/>
          </a:bodyPr>
          <a:lstStyle/>
          <a:p>
            <a:r>
              <a:rPr lang="en-GB" sz="1400" dirty="0"/>
              <a:t>Prof. </a:t>
            </a:r>
            <a:r>
              <a:rPr lang="en-GB" sz="1400" dirty="0" err="1"/>
              <a:t>Facknath</a:t>
            </a:r>
            <a:r>
              <a:rPr lang="en-GB" sz="1400" dirty="0"/>
              <a:t> reminded that Southern Africa has always been among the regions in the world most affected by extreme shifts between droughts and floods. The region is expected to experience </a:t>
            </a:r>
            <a:r>
              <a:rPr lang="en-GB" sz="1400" b="1" dirty="0"/>
              <a:t>higher land and ocean surface temperatures</a:t>
            </a:r>
            <a:r>
              <a:rPr lang="en-GB" sz="1400" dirty="0"/>
              <a:t>, which will affect</a:t>
            </a:r>
            <a:r>
              <a:rPr lang="en-GB" sz="1400" b="1" dirty="0"/>
              <a:t> rainfall, winds, and the timing and intensity of weather events. </a:t>
            </a:r>
            <a:r>
              <a:rPr lang="en-GB" sz="1400" dirty="0"/>
              <a:t>These changing parameters have severe</a:t>
            </a:r>
            <a:r>
              <a:rPr lang="en-GB" sz="1400" dirty="0">
                <a:sym typeface="Wingdings" panose="05000000000000000000" pitchFamily="2" charset="2"/>
              </a:rPr>
              <a:t> </a:t>
            </a:r>
            <a:r>
              <a:rPr lang="en-GB" sz="1400" b="1" dirty="0">
                <a:sym typeface="Wingdings" panose="05000000000000000000" pitchFamily="2" charset="2"/>
              </a:rPr>
              <a:t>impacts on agriculture and food production</a:t>
            </a:r>
            <a:r>
              <a:rPr lang="en-GB" sz="1400" dirty="0">
                <a:sym typeface="Wingdings" panose="05000000000000000000" pitchFamily="2" charset="2"/>
              </a:rPr>
              <a:t>, e.g. c</a:t>
            </a:r>
            <a:r>
              <a:rPr lang="en-GB" sz="1400" dirty="0"/>
              <a:t>hanges in crop phenology, reduced crop and animal yields, increase in pests and diseases, reduction in soil health and fertility. To respond to these impacts, SADC has developed and is coordinating a </a:t>
            </a:r>
            <a:r>
              <a:rPr lang="en-GB" sz="1400" b="1" dirty="0"/>
              <a:t>weather and climate monitoring</a:t>
            </a:r>
            <a:r>
              <a:rPr lang="en-GB" sz="1400" dirty="0"/>
              <a:t> programme. In 1990, the </a:t>
            </a:r>
            <a:r>
              <a:rPr lang="en-GB" sz="1400" b="1" dirty="0"/>
              <a:t>SADC Climate Services Centre (CSC) </a:t>
            </a:r>
            <a:r>
              <a:rPr lang="en-GB" sz="1400" dirty="0"/>
              <a:t>was created with the main objective to reduce negative impacts from climate extremes, such as droughts and floods. CSC generates medium-range and long-range climatic outlook assessments that are disseminated to all Member States. </a:t>
            </a:r>
            <a:r>
              <a:rPr lang="en-GB" sz="1400" b="1" dirty="0"/>
              <a:t>Early Warning Units </a:t>
            </a:r>
            <a:r>
              <a:rPr lang="en-GB" sz="1400" dirty="0"/>
              <a:t>were established in 12 Member States to collect, analyse, and disseminate early warning information covering seasonal rainfall and crop development, harvest forecasting, import and exports, food stocks, price and market monitoring.</a:t>
            </a:r>
          </a:p>
          <a:p>
            <a:endParaRPr lang="en-GB" sz="1400" b="1" dirty="0"/>
          </a:p>
          <a:p>
            <a:r>
              <a:rPr lang="en-GB" sz="1400" dirty="0"/>
              <a:t>On</a:t>
            </a:r>
            <a:r>
              <a:rPr lang="en-GB" sz="1400" b="1" dirty="0"/>
              <a:t> CC in Mauritius</a:t>
            </a:r>
            <a:r>
              <a:rPr lang="en-GB" sz="1400" dirty="0"/>
              <a:t>, the presenter stated that </a:t>
            </a:r>
            <a:r>
              <a:rPr lang="en-GB" sz="1400" b="1" dirty="0"/>
              <a:t>average temperatures </a:t>
            </a:r>
            <a:r>
              <a:rPr lang="en-GB" sz="1400" dirty="0"/>
              <a:t>have risen by 0.74°C over mainland, compared to the 1961-90 mean. </a:t>
            </a:r>
            <a:r>
              <a:rPr lang="en-GB" sz="1400" b="1" dirty="0"/>
              <a:t>Rainfall</a:t>
            </a:r>
            <a:r>
              <a:rPr lang="en-GB" sz="1400" dirty="0"/>
              <a:t> is becoming more erratic and the overall </a:t>
            </a:r>
            <a:r>
              <a:rPr lang="en-GB" sz="1400" b="1" dirty="0"/>
              <a:t>precipitation</a:t>
            </a:r>
            <a:r>
              <a:rPr lang="en-GB" sz="1400" dirty="0"/>
              <a:t> has decreased by 8% (1950 and 2008). The frequency of </a:t>
            </a:r>
            <a:r>
              <a:rPr lang="en-GB" sz="1400" b="1" dirty="0"/>
              <a:t>extreme</a:t>
            </a:r>
            <a:r>
              <a:rPr lang="en-GB" sz="1400" dirty="0"/>
              <a:t> </a:t>
            </a:r>
            <a:r>
              <a:rPr lang="en-GB" sz="1400" b="1" dirty="0"/>
              <a:t>events</a:t>
            </a:r>
            <a:r>
              <a:rPr lang="en-GB" sz="1400" dirty="0"/>
              <a:t> is increasing and </a:t>
            </a:r>
            <a:r>
              <a:rPr lang="en-GB" sz="1400" b="1" dirty="0"/>
              <a:t>cyclones</a:t>
            </a:r>
            <a:r>
              <a:rPr lang="en-GB" sz="1400" dirty="0"/>
              <a:t> are intensifying much faster. Between 1998 and 2007, the local mean </a:t>
            </a:r>
            <a:r>
              <a:rPr lang="en-GB" sz="1400" b="1" dirty="0"/>
              <a:t>sea</a:t>
            </a:r>
            <a:r>
              <a:rPr lang="en-GB" sz="1400" dirty="0"/>
              <a:t> </a:t>
            </a:r>
            <a:r>
              <a:rPr lang="en-GB" sz="1400" b="1" dirty="0"/>
              <a:t>level</a:t>
            </a:r>
            <a:r>
              <a:rPr lang="en-GB" sz="1400" dirty="0"/>
              <a:t> rose by 2.1mm per year. Regional </a:t>
            </a:r>
            <a:r>
              <a:rPr lang="en-GB" sz="1400" b="1" dirty="0"/>
              <a:t>impacts</a:t>
            </a:r>
            <a:r>
              <a:rPr lang="en-GB" sz="1400" dirty="0"/>
              <a:t> observed are the droughts in 1999 and 2011, flash floods in 2008 and 2013, coral bleaching and accentuated beach erosion. In order to address climate change, the Republic of Mauritius is developing a pragmatic approach to develop its </a:t>
            </a:r>
            <a:r>
              <a:rPr lang="en-GB" sz="1400" b="1" dirty="0"/>
              <a:t>resilience</a:t>
            </a:r>
            <a:r>
              <a:rPr lang="en-GB" sz="1400" dirty="0"/>
              <a:t>. Mauritius is developing an </a:t>
            </a:r>
            <a:r>
              <a:rPr lang="en-GB" sz="1400" b="1" dirty="0"/>
              <a:t>early warning system </a:t>
            </a:r>
            <a:r>
              <a:rPr lang="en-GB" sz="1400" dirty="0"/>
              <a:t>that will give three days notice of possible storm surges and improving its capacity to evacuate people from vulnerable areas. </a:t>
            </a:r>
          </a:p>
          <a:p>
            <a:endParaRPr lang="en-GB" sz="1400" b="1" dirty="0"/>
          </a:p>
          <a:p>
            <a:r>
              <a:rPr lang="en-GB" sz="1400" b="1" dirty="0"/>
              <a:t>CSA</a:t>
            </a:r>
            <a:r>
              <a:rPr lang="en-GB" sz="1400" dirty="0"/>
              <a:t> is the key to enhance agriculture productivity under changing climatic conditions. The presenter gave examples of CSA related activities and studies elaborated by the Faculty of Agriculture. </a:t>
            </a:r>
          </a:p>
          <a:p>
            <a:endParaRPr lang="en-GB" sz="1400" dirty="0"/>
          </a:p>
        </p:txBody>
      </p:sp>
    </p:spTree>
    <p:extLst>
      <p:ext uri="{BB962C8B-B14F-4D97-AF65-F5344CB8AC3E}">
        <p14:creationId xmlns:p14="http://schemas.microsoft.com/office/powerpoint/2010/main" val="2385614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52400"/>
            <a:ext cx="8229600" cy="1143000"/>
          </a:xfrm>
        </p:spPr>
        <p:txBody>
          <a:bodyPr/>
          <a:lstStyle/>
          <a:p>
            <a:r>
              <a:rPr lang="de-DE" dirty="0"/>
              <a:t>Q&amp;A </a:t>
            </a:r>
          </a:p>
        </p:txBody>
      </p:sp>
      <p:cxnSp>
        <p:nvCxnSpPr>
          <p:cNvPr id="4" name="Gerader Verbinder 3"/>
          <p:cNvCxnSpPr/>
          <p:nvPr/>
        </p:nvCxnSpPr>
        <p:spPr>
          <a:xfrm>
            <a:off x="0" y="8382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3" name="Rechteck 2">
            <a:extLst>
              <a:ext uri="{FF2B5EF4-FFF2-40B4-BE49-F238E27FC236}">
                <a16:creationId xmlns:a16="http://schemas.microsoft.com/office/drawing/2014/main" xmlns="" id="{303A8C74-CA25-4995-9E06-D1B4C64D91FC}"/>
              </a:ext>
            </a:extLst>
          </p:cNvPr>
          <p:cNvSpPr/>
          <p:nvPr/>
        </p:nvSpPr>
        <p:spPr>
          <a:xfrm>
            <a:off x="838200" y="1165374"/>
            <a:ext cx="7467600" cy="5286960"/>
          </a:xfrm>
          <a:prstGeom prst="rect">
            <a:avLst/>
          </a:prstGeom>
        </p:spPr>
        <p:txBody>
          <a:bodyPr wrap="square">
            <a:spAutoFit/>
          </a:bodyPr>
          <a:lstStyle/>
          <a:p>
            <a:pPr marL="342900" lvl="0" indent="-342900">
              <a:lnSpc>
                <a:spcPct val="120000"/>
              </a:lnSpc>
              <a:spcAft>
                <a:spcPts val="0"/>
              </a:spcAft>
              <a:buFont typeface="Calibri" panose="020F050202020403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Global risks report 2018. Download path for the report:  http://www3.weforum.org/docs/WEF_GRR18_Report.pdf</a:t>
            </a:r>
            <a:endParaRPr lang="de-D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Study on climate smart technologies for Rodrigues – targeted at farmers, have a look</a:t>
            </a:r>
            <a:endParaRPr lang="de-D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Are there existing studies on the impacts of climate change on specific value chains and crops?</a:t>
            </a:r>
            <a:endParaRPr lang="de-DE"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Aft>
                <a:spcPts val="0"/>
              </a:spcAft>
              <a:buFont typeface="Courier New" panose="02070309020205020404" pitchFamily="49" charset="0"/>
              <a:buChar char="o"/>
            </a:pPr>
            <a:r>
              <a:rPr lang="en-GB" dirty="0">
                <a:latin typeface="Calibri" panose="020F0502020204030204" pitchFamily="34" charset="0"/>
                <a:ea typeface="Calibri" panose="020F0502020204030204" pitchFamily="34" charset="0"/>
                <a:cs typeface="Times New Roman" panose="02020603050405020304" pitchFamily="18" charset="0"/>
              </a:rPr>
              <a:t>Yes, within the faculty and beyond</a:t>
            </a:r>
            <a:endParaRPr lang="de-DE"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Aft>
                <a:spcPts val="600"/>
              </a:spcAft>
              <a:buFont typeface="Courier New" panose="02070309020205020404" pitchFamily="49" charset="0"/>
              <a:buChar char="o"/>
            </a:pPr>
            <a:r>
              <a:rPr lang="en-GB" dirty="0">
                <a:latin typeface="Calibri" panose="020F0502020204030204" pitchFamily="34" charset="0"/>
                <a:ea typeface="Calibri" panose="020F0502020204030204" pitchFamily="34" charset="0"/>
                <a:cs typeface="Times New Roman" panose="02020603050405020304" pitchFamily="18" charset="0"/>
              </a:rPr>
              <a:t>There is no one place to find all the available studies – it would be good to check directly with the climate centre which exists for this purpose – though we are lacking an effective mechanism to collect newest information from research</a:t>
            </a:r>
          </a:p>
          <a:p>
            <a:pPr lvl="1">
              <a:lnSpc>
                <a:spcPct val="120000"/>
              </a:lnSpc>
              <a:spcAft>
                <a:spcPts val="6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lvl="1">
              <a:lnSpc>
                <a:spcPct val="120000"/>
              </a:lnSpc>
              <a:spcAft>
                <a:spcPts val="600"/>
              </a:spcAft>
            </a:pPr>
            <a:r>
              <a:rPr lang="en-GB" dirty="0">
                <a:latin typeface="Calibri" panose="020F0502020204030204" pitchFamily="34" charset="0"/>
                <a:ea typeface="Calibri" panose="020F0502020204030204" pitchFamily="34" charset="0"/>
                <a:cs typeface="Times New Roman" panose="02020603050405020304" pitchFamily="18" charset="0"/>
              </a:rPr>
              <a:t>Link to the CSC: </a:t>
            </a:r>
          </a:p>
          <a:p>
            <a:pPr lvl="1">
              <a:lnSpc>
                <a:spcPct val="120000"/>
              </a:lnSpc>
              <a:spcAft>
                <a:spcPts val="600"/>
              </a:spcAft>
            </a:pPr>
            <a:r>
              <a:rPr lang="en-GB" dirty="0">
                <a:latin typeface="Calibri" panose="020F0502020204030204" pitchFamily="34" charset="0"/>
                <a:ea typeface="Calibri" panose="020F0502020204030204" pitchFamily="34" charset="0"/>
                <a:cs typeface="Times New Roman" panose="02020603050405020304" pitchFamily="18" charset="0"/>
              </a:rPr>
              <a:t>https://www.sadc.int/sadc-secretariat/services-centres/climate-services-centre/</a:t>
            </a:r>
          </a:p>
        </p:txBody>
      </p:sp>
    </p:spTree>
    <p:extLst>
      <p:ext uri="{BB962C8B-B14F-4D97-AF65-F5344CB8AC3E}">
        <p14:creationId xmlns:p14="http://schemas.microsoft.com/office/powerpoint/2010/main" val="3323054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 y="154897"/>
            <a:ext cx="9204960" cy="1143000"/>
          </a:xfrm>
        </p:spPr>
        <p:txBody>
          <a:bodyPr/>
          <a:lstStyle/>
          <a:p>
            <a:r>
              <a:rPr lang="en-GB" dirty="0"/>
              <a:t>Presentation 3: Agriculture - victim, culprit and potentials for adaptation and mitigation </a:t>
            </a:r>
            <a:br>
              <a:rPr lang="en-GB" dirty="0"/>
            </a:br>
            <a:r>
              <a:rPr lang="en-GB" dirty="0"/>
              <a:t>by </a:t>
            </a:r>
            <a:r>
              <a:rPr lang="en-GB" dirty="0" err="1"/>
              <a:t>Dr.</a:t>
            </a:r>
            <a:r>
              <a:rPr lang="en-GB" dirty="0"/>
              <a:t> </a:t>
            </a:r>
            <a:r>
              <a:rPr lang="en-GB" dirty="0" err="1"/>
              <a:t>Wiebke</a:t>
            </a:r>
            <a:r>
              <a:rPr lang="en-GB" dirty="0"/>
              <a:t> </a:t>
            </a:r>
            <a:r>
              <a:rPr lang="en-GB" dirty="0" err="1"/>
              <a:t>Foerch</a:t>
            </a:r>
            <a:r>
              <a:rPr lang="en-GB" dirty="0"/>
              <a:t>, GIZ</a:t>
            </a:r>
          </a:p>
        </p:txBody>
      </p:sp>
      <p:cxnSp>
        <p:nvCxnSpPr>
          <p:cNvPr id="11" name="Gerader Verbinder 10"/>
          <p:cNvCxnSpPr/>
          <p:nvPr/>
        </p:nvCxnSpPr>
        <p:spPr>
          <a:xfrm>
            <a:off x="0" y="16764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5" name="Textfeld 4"/>
          <p:cNvSpPr txBox="1"/>
          <p:nvPr/>
        </p:nvSpPr>
        <p:spPr>
          <a:xfrm>
            <a:off x="0" y="1779687"/>
            <a:ext cx="9075783" cy="5078313"/>
          </a:xfrm>
          <a:prstGeom prst="rect">
            <a:avLst/>
          </a:prstGeom>
          <a:noFill/>
        </p:spPr>
        <p:txBody>
          <a:bodyPr wrap="square" rtlCol="0">
            <a:spAutoFit/>
          </a:bodyPr>
          <a:lstStyle/>
          <a:p>
            <a:r>
              <a:rPr lang="en-GB" dirty="0" err="1">
                <a:latin typeface="+mj-lt"/>
              </a:rPr>
              <a:t>Wiebke</a:t>
            </a:r>
            <a:r>
              <a:rPr lang="en-GB" dirty="0">
                <a:latin typeface="+mj-lt"/>
              </a:rPr>
              <a:t> summarized the </a:t>
            </a:r>
            <a:r>
              <a:rPr lang="en-GB" b="1" dirty="0">
                <a:latin typeface="+mj-lt"/>
              </a:rPr>
              <a:t>effects CC </a:t>
            </a:r>
            <a:r>
              <a:rPr lang="en-GB" dirty="0">
                <a:latin typeface="+mj-lt"/>
              </a:rPr>
              <a:t>will</a:t>
            </a:r>
            <a:r>
              <a:rPr lang="en-GB" b="1" dirty="0">
                <a:latin typeface="+mj-lt"/>
              </a:rPr>
              <a:t> </a:t>
            </a:r>
            <a:r>
              <a:rPr lang="en-GB" dirty="0">
                <a:latin typeface="+mj-lt"/>
              </a:rPr>
              <a:t>have</a:t>
            </a:r>
            <a:r>
              <a:rPr lang="en-GB" b="1" dirty="0">
                <a:latin typeface="+mj-lt"/>
              </a:rPr>
              <a:t> on agriculture</a:t>
            </a:r>
            <a:r>
              <a:rPr lang="en-GB" dirty="0">
                <a:latin typeface="+mj-lt"/>
              </a:rPr>
              <a:t>, whereby she stressed that the sectors </a:t>
            </a:r>
            <a:r>
              <a:rPr lang="en-GB" b="1" dirty="0">
                <a:latin typeface="+mj-lt"/>
              </a:rPr>
              <a:t>suffers</a:t>
            </a:r>
            <a:r>
              <a:rPr lang="en-GB" dirty="0">
                <a:latin typeface="+mj-lt"/>
              </a:rPr>
              <a:t> from CC but at the same time also </a:t>
            </a:r>
            <a:r>
              <a:rPr lang="en-GB" b="1" dirty="0">
                <a:latin typeface="+mj-lt"/>
              </a:rPr>
              <a:t>contributes</a:t>
            </a:r>
            <a:r>
              <a:rPr lang="en-GB" dirty="0">
                <a:latin typeface="+mj-lt"/>
              </a:rPr>
              <a:t> to global warming (by the release of GHG).  </a:t>
            </a:r>
            <a:r>
              <a:rPr lang="en-GB" b="1" dirty="0">
                <a:latin typeface="+mj-lt"/>
              </a:rPr>
              <a:t>Ca. 10% </a:t>
            </a:r>
            <a:r>
              <a:rPr lang="en-GB" dirty="0">
                <a:latin typeface="+mj-lt"/>
              </a:rPr>
              <a:t>of the global GHG emissions are stemming from the agricultural sector (soil, fermentation, rice cultivation, energy, manure management and other) and </a:t>
            </a:r>
            <a:r>
              <a:rPr lang="en-GB" b="1" dirty="0">
                <a:latin typeface="+mj-lt"/>
              </a:rPr>
              <a:t>14%</a:t>
            </a:r>
            <a:r>
              <a:rPr lang="en-GB" dirty="0">
                <a:latin typeface="+mj-lt"/>
              </a:rPr>
              <a:t> from the </a:t>
            </a:r>
            <a:r>
              <a:rPr lang="en-GB" b="1" dirty="0">
                <a:latin typeface="+mj-lt"/>
              </a:rPr>
              <a:t>change of land use</a:t>
            </a:r>
            <a:r>
              <a:rPr lang="en-GB" dirty="0">
                <a:latin typeface="+mj-lt"/>
              </a:rPr>
              <a:t>. </a:t>
            </a:r>
          </a:p>
          <a:p>
            <a:endParaRPr lang="en-GB" dirty="0">
              <a:latin typeface="+mj-lt"/>
            </a:endParaRPr>
          </a:p>
          <a:p>
            <a:r>
              <a:rPr lang="en-GB" dirty="0">
                <a:latin typeface="+mj-lt"/>
              </a:rPr>
              <a:t>She then presented an overview on different types of ecosystems and their </a:t>
            </a:r>
            <a:r>
              <a:rPr lang="en-GB" b="1" dirty="0">
                <a:latin typeface="+mj-lt"/>
              </a:rPr>
              <a:t>CO</a:t>
            </a:r>
            <a:r>
              <a:rPr lang="en-GB" b="1" baseline="-25000" dirty="0">
                <a:latin typeface="+mj-lt"/>
              </a:rPr>
              <a:t>2</a:t>
            </a:r>
            <a:r>
              <a:rPr lang="en-GB" b="1" dirty="0">
                <a:latin typeface="+mj-lt"/>
              </a:rPr>
              <a:t> storage capacity</a:t>
            </a:r>
            <a:r>
              <a:rPr lang="en-GB" dirty="0">
                <a:latin typeface="+mj-lt"/>
              </a:rPr>
              <a:t>. It became clear that </a:t>
            </a:r>
            <a:r>
              <a:rPr lang="en-US" dirty="0">
                <a:latin typeface="+mj-lt"/>
              </a:rPr>
              <a:t>n</a:t>
            </a:r>
            <a:r>
              <a:rPr lang="en-US" altLang="de-DE" dirty="0">
                <a:latin typeface="+mj-lt"/>
              </a:rPr>
              <a:t>ot only tropical forests but also cold temperate forests and grasslands store large quantities of carbon</a:t>
            </a:r>
            <a:r>
              <a:rPr lang="en-US" altLang="de-DE" dirty="0">
                <a:solidFill>
                  <a:srgbClr val="6E6452"/>
                </a:solidFill>
                <a:latin typeface="Arial" panose="020B0604020202020204" pitchFamily="34" charset="0"/>
                <a:cs typeface="Arial" panose="020B0604020202020204" pitchFamily="34" charset="0"/>
              </a:rPr>
              <a:t>. </a:t>
            </a:r>
            <a:r>
              <a:rPr lang="en-GB" altLang="de-DE" b="1" dirty="0">
                <a:latin typeface="+mj-lt"/>
              </a:rPr>
              <a:t>W</a:t>
            </a:r>
            <a:r>
              <a:rPr lang="en-GB" b="1" dirty="0">
                <a:latin typeface="+mj-lt"/>
              </a:rPr>
              <a:t>etlands</a:t>
            </a:r>
            <a:r>
              <a:rPr lang="en-GB" dirty="0">
                <a:latin typeface="+mj-lt"/>
              </a:rPr>
              <a:t> have got the highest </a:t>
            </a:r>
            <a:r>
              <a:rPr lang="en-GB" dirty="0"/>
              <a:t>CO</a:t>
            </a:r>
            <a:r>
              <a:rPr lang="en-GB" baseline="-25000" dirty="0"/>
              <a:t>2</a:t>
            </a:r>
            <a:r>
              <a:rPr lang="en-GB" b="1" baseline="-25000" dirty="0"/>
              <a:t> </a:t>
            </a:r>
            <a:r>
              <a:rPr lang="en-GB" dirty="0">
                <a:latin typeface="+mj-lt"/>
              </a:rPr>
              <a:t>concentration in their soils. </a:t>
            </a:r>
          </a:p>
          <a:p>
            <a:r>
              <a:rPr lang="en-GB" dirty="0">
                <a:latin typeface="+mj-lt"/>
              </a:rPr>
              <a:t> </a:t>
            </a:r>
          </a:p>
          <a:p>
            <a:r>
              <a:rPr lang="en-GB" dirty="0">
                <a:latin typeface="+mj-lt"/>
              </a:rPr>
              <a:t>Examples for </a:t>
            </a:r>
            <a:r>
              <a:rPr lang="en-GB" b="1" dirty="0">
                <a:latin typeface="+mj-lt"/>
              </a:rPr>
              <a:t>mitigating GHG </a:t>
            </a:r>
            <a:r>
              <a:rPr lang="en-GB" dirty="0">
                <a:latin typeface="+mj-lt"/>
              </a:rPr>
              <a:t>in agriculture and land use change were shown, amongst them tree planting, appropriate fertilizer application, planned land use change, reducing post harvest losses and food wastage. </a:t>
            </a:r>
          </a:p>
          <a:p>
            <a:endParaRPr lang="en-GB" dirty="0">
              <a:latin typeface="+mj-lt"/>
            </a:endParaRPr>
          </a:p>
          <a:p>
            <a:r>
              <a:rPr lang="en-GB" b="1" dirty="0">
                <a:latin typeface="+mj-lt"/>
              </a:rPr>
              <a:t>Adaptation in agriculture </a:t>
            </a:r>
            <a:r>
              <a:rPr lang="en-GB" dirty="0">
                <a:latin typeface="+mj-lt"/>
              </a:rPr>
              <a:t>is a multi-dimensional and multi-level process from farm to community to the public level. </a:t>
            </a:r>
            <a:r>
              <a:rPr lang="en-GB" dirty="0" err="1">
                <a:latin typeface="+mj-lt"/>
              </a:rPr>
              <a:t>Wiebke</a:t>
            </a:r>
            <a:r>
              <a:rPr lang="en-GB" dirty="0">
                <a:latin typeface="+mj-lt"/>
              </a:rPr>
              <a:t> illustrated each level with examples and closed with criteria for </a:t>
            </a:r>
            <a:r>
              <a:rPr lang="en-GB" b="1" dirty="0">
                <a:latin typeface="+mj-lt"/>
              </a:rPr>
              <a:t>sustainable agriculture</a:t>
            </a:r>
            <a:r>
              <a:rPr lang="en-GB" dirty="0">
                <a:latin typeface="+mj-lt"/>
              </a:rPr>
              <a:t>. </a:t>
            </a:r>
          </a:p>
        </p:txBody>
      </p:sp>
    </p:spTree>
    <p:extLst>
      <p:ext uri="{BB962C8B-B14F-4D97-AF65-F5344CB8AC3E}">
        <p14:creationId xmlns:p14="http://schemas.microsoft.com/office/powerpoint/2010/main" val="836639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1143000"/>
          </a:xfrm>
        </p:spPr>
        <p:txBody>
          <a:bodyPr/>
          <a:lstStyle/>
          <a:p>
            <a:r>
              <a:rPr lang="de-DE" dirty="0"/>
              <a:t>Q&amp;A </a:t>
            </a:r>
          </a:p>
        </p:txBody>
      </p:sp>
      <p:cxnSp>
        <p:nvCxnSpPr>
          <p:cNvPr id="4" name="Gerader Verbinder 3"/>
          <p:cNvCxnSpPr/>
          <p:nvPr/>
        </p:nvCxnSpPr>
        <p:spPr>
          <a:xfrm>
            <a:off x="0" y="8382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3" name="Rechteck 2">
            <a:extLst>
              <a:ext uri="{FF2B5EF4-FFF2-40B4-BE49-F238E27FC236}">
                <a16:creationId xmlns:a16="http://schemas.microsoft.com/office/drawing/2014/main" xmlns="" id="{386C558B-3979-430C-9D5A-11DBFD03C24B}"/>
              </a:ext>
            </a:extLst>
          </p:cNvPr>
          <p:cNvSpPr/>
          <p:nvPr/>
        </p:nvSpPr>
        <p:spPr>
          <a:xfrm>
            <a:off x="76200" y="1219200"/>
            <a:ext cx="9144000" cy="5599482"/>
          </a:xfrm>
          <a:prstGeom prst="rect">
            <a:avLst/>
          </a:prstGeom>
        </p:spPr>
        <p:txBody>
          <a:bodyPr wrap="square">
            <a:spAutoFit/>
          </a:bodyPr>
          <a:lstStyle/>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 Synergies between adaptation and mitigation: when you say measure, some adaptation measures are costly, so we better go with mitigation? Adaptation is costly</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Courier New" panose="02070309020205020404" pitchFamily="49" charset="0"/>
              <a:buChar char="o"/>
            </a:pPr>
            <a:r>
              <a:rPr lang="en-US" sz="1600" dirty="0">
                <a:latin typeface="Calibri" panose="020F0502020204030204" pitchFamily="34" charset="0"/>
                <a:ea typeface="Calibri" panose="020F0502020204030204" pitchFamily="34" charset="0"/>
                <a:cs typeface="Times New Roman" panose="02020603050405020304" pitchFamily="18" charset="0"/>
              </a:rPr>
              <a:t> It depends on the context. Sometimes in drylands it is difficult to mitigate and create a co-benefit. It comes down to context.  We need to adapt to make the systems more resilient. There is no one solution which fits in all problems/regions. Also not in the same systems of interest in different countries. Climate proofing is the tool to find the best adaptation options.</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 - We need to do something about population growth! Adaptation is the main focus, but we must look at each case different</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Courier New" panose="02070309020205020404" pitchFamily="49" charset="0"/>
              <a:buChar char="o"/>
            </a:pPr>
            <a:r>
              <a:rPr lang="en-US" sz="1600" dirty="0">
                <a:latin typeface="Calibri" panose="020F0502020204030204" pitchFamily="34" charset="0"/>
                <a:ea typeface="Calibri" panose="020F0502020204030204" pitchFamily="34" charset="0"/>
                <a:cs typeface="Times New Roman" panose="02020603050405020304" pitchFamily="18" charset="0"/>
              </a:rPr>
              <a:t>The issue of population growth can be debated in all kinds of settings. For example Ethiopia had an increase in its population from 20 </a:t>
            </a:r>
            <a:r>
              <a:rPr lang="en-US" sz="1600" dirty="0" err="1">
                <a:latin typeface="Calibri" panose="020F0502020204030204" pitchFamily="34" charset="0"/>
                <a:ea typeface="Calibri" panose="020F0502020204030204" pitchFamily="34" charset="0"/>
                <a:cs typeface="Times New Roman" panose="02020603050405020304" pitchFamily="18" charset="0"/>
              </a:rPr>
              <a:t>mio</a:t>
            </a:r>
            <a:r>
              <a:rPr lang="en-US" sz="1600" dirty="0">
                <a:latin typeface="Calibri" panose="020F0502020204030204" pitchFamily="34" charset="0"/>
                <a:ea typeface="Calibri" panose="020F0502020204030204" pitchFamily="34" charset="0"/>
                <a:cs typeface="Times New Roman" panose="02020603050405020304" pitchFamily="18" charset="0"/>
              </a:rPr>
              <a:t> in the 1980s to 100 </a:t>
            </a:r>
            <a:r>
              <a:rPr lang="en-US" sz="1600" dirty="0" err="1">
                <a:latin typeface="Calibri" panose="020F0502020204030204" pitchFamily="34" charset="0"/>
                <a:ea typeface="Calibri" panose="020F0502020204030204" pitchFamily="34" charset="0"/>
                <a:cs typeface="Times New Roman" panose="02020603050405020304" pitchFamily="18" charset="0"/>
              </a:rPr>
              <a:t>mio</a:t>
            </a:r>
            <a:r>
              <a:rPr lang="en-US" sz="1600" dirty="0">
                <a:latin typeface="Calibri" panose="020F0502020204030204" pitchFamily="34" charset="0"/>
                <a:ea typeface="Calibri" panose="020F0502020204030204" pitchFamily="34" charset="0"/>
                <a:cs typeface="Times New Roman" panose="02020603050405020304" pitchFamily="18" charset="0"/>
              </a:rPr>
              <a:t> now. Esp. if you combine it with consumption patterns, it becomes a big challenge. </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 Maize/coffee cultivation: shrinkage of suitable area can be attributed to CC. Overuse of fertilizer and pesticides. How to stabilize an ecosystem? With CSA or conventional agriculture? </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Courier New" panose="02070309020205020404" pitchFamily="49" charset="0"/>
              <a:buChar char="o"/>
            </a:pPr>
            <a:r>
              <a:rPr lang="en-US" sz="1600" dirty="0">
                <a:latin typeface="Calibri" panose="020F0502020204030204" pitchFamily="34" charset="0"/>
                <a:ea typeface="Calibri" panose="020F0502020204030204" pitchFamily="34" charset="0"/>
                <a:cs typeface="Times New Roman" panose="02020603050405020304" pitchFamily="18" charset="0"/>
              </a:rPr>
              <a:t>It is clear, that CC does change suitability of crops in certain areas. In many parts of the globe we are operating in systems which are not sustainable. We need to use our resources more sustainable. CSA: it brings the climate element in the center of the debate. A lot of overlap. Maize as a C4 crop will not perform any more above a certain temperature. You see it with a lot of staple crops in the region (temperature and rainfall as main parameters). Coffee only grows in a certain altitude and under a certain temperature regime. </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5984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1143000"/>
          </a:xfrm>
        </p:spPr>
        <p:txBody>
          <a:bodyPr/>
          <a:lstStyle/>
          <a:p>
            <a:r>
              <a:rPr lang="en-GB" dirty="0"/>
              <a:t>Presentation of case studies and </a:t>
            </a:r>
            <a:br>
              <a:rPr lang="en-GB" dirty="0"/>
            </a:br>
            <a:r>
              <a:rPr lang="en-GB" dirty="0"/>
              <a:t>composition of working groups</a:t>
            </a:r>
          </a:p>
        </p:txBody>
      </p:sp>
      <p:cxnSp>
        <p:nvCxnSpPr>
          <p:cNvPr id="4" name="Gerader Verbinder 3"/>
          <p:cNvCxnSpPr/>
          <p:nvPr/>
        </p:nvCxnSpPr>
        <p:spPr>
          <a:xfrm>
            <a:off x="0" y="12954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3" name="Textfeld 2"/>
          <p:cNvSpPr txBox="1"/>
          <p:nvPr/>
        </p:nvSpPr>
        <p:spPr>
          <a:xfrm>
            <a:off x="685800" y="1981200"/>
            <a:ext cx="7772400" cy="3970318"/>
          </a:xfrm>
          <a:prstGeom prst="rect">
            <a:avLst/>
          </a:prstGeom>
          <a:noFill/>
        </p:spPr>
        <p:txBody>
          <a:bodyPr wrap="square" rtlCol="0">
            <a:spAutoFit/>
          </a:bodyPr>
          <a:lstStyle/>
          <a:p>
            <a:r>
              <a:rPr lang="en-GB" dirty="0">
                <a:latin typeface="+mj-lt"/>
              </a:rPr>
              <a:t>Four case studies were prepared beforehand by the Food and Agricultural Research and Extension Institute (FAREI)  and Mr. Shane </a:t>
            </a:r>
            <a:r>
              <a:rPr lang="en-GB" dirty="0" err="1">
                <a:latin typeface="+mj-lt"/>
              </a:rPr>
              <a:t>Hardowar</a:t>
            </a:r>
            <a:r>
              <a:rPr lang="en-GB" dirty="0">
                <a:latin typeface="+mj-lt"/>
              </a:rPr>
              <a:t> to work on through the Climate Proofing approach. </a:t>
            </a:r>
          </a:p>
          <a:p>
            <a:endParaRPr lang="en-GB" dirty="0">
              <a:latin typeface="+mj-lt"/>
            </a:endParaRPr>
          </a:p>
          <a:p>
            <a:pPr marL="285750" indent="-285750">
              <a:buFont typeface="Wingdings" panose="05000000000000000000" pitchFamily="2" charset="2"/>
              <a:buChar char="v"/>
            </a:pPr>
            <a:r>
              <a:rPr lang="en-GB" dirty="0">
                <a:latin typeface="+mj-lt"/>
              </a:rPr>
              <a:t>Livestock</a:t>
            </a:r>
          </a:p>
          <a:p>
            <a:pPr marL="285750" indent="-285750">
              <a:buFont typeface="Wingdings" panose="05000000000000000000" pitchFamily="2" charset="2"/>
              <a:buChar char="v"/>
            </a:pPr>
            <a:r>
              <a:rPr lang="en-GB" dirty="0">
                <a:latin typeface="+mj-lt"/>
              </a:rPr>
              <a:t>Litchi </a:t>
            </a:r>
          </a:p>
          <a:p>
            <a:pPr marL="285750" indent="-285750">
              <a:buFont typeface="Wingdings" panose="05000000000000000000" pitchFamily="2" charset="2"/>
              <a:buChar char="v"/>
            </a:pPr>
            <a:r>
              <a:rPr lang="en-GB" dirty="0">
                <a:latin typeface="+mj-lt"/>
              </a:rPr>
              <a:t>Tomato</a:t>
            </a:r>
          </a:p>
          <a:p>
            <a:pPr marL="285750" indent="-285750">
              <a:buFont typeface="Wingdings" panose="05000000000000000000" pitchFamily="2" charset="2"/>
              <a:buChar char="v"/>
            </a:pPr>
            <a:r>
              <a:rPr lang="en-GB" dirty="0">
                <a:latin typeface="+mj-lt"/>
              </a:rPr>
              <a:t>Potato</a:t>
            </a:r>
          </a:p>
          <a:p>
            <a:endParaRPr lang="en-GB" dirty="0">
              <a:latin typeface="+mj-lt"/>
            </a:endParaRPr>
          </a:p>
          <a:p>
            <a:r>
              <a:rPr lang="en-GB" dirty="0">
                <a:latin typeface="+mj-lt"/>
              </a:rPr>
              <a:t>Each participant was asked to choose the one case study he/she is most interested in. </a:t>
            </a:r>
          </a:p>
          <a:p>
            <a:endParaRPr lang="en-GB" dirty="0">
              <a:latin typeface="+mj-lt"/>
            </a:endParaRPr>
          </a:p>
          <a:p>
            <a:r>
              <a:rPr lang="en-GB" dirty="0">
                <a:latin typeface="+mj-lt"/>
              </a:rPr>
              <a:t>Finally, the case studies on</a:t>
            </a:r>
            <a:r>
              <a:rPr lang="en-GB" b="1" dirty="0">
                <a:latin typeface="+mj-lt"/>
              </a:rPr>
              <a:t> livestock, litchi and tomato </a:t>
            </a:r>
            <a:r>
              <a:rPr lang="en-GB" dirty="0">
                <a:latin typeface="+mj-lt"/>
              </a:rPr>
              <a:t>were chosen to be climate proofed. Equally numbered sub-groups of 6 participants per case were formed.</a:t>
            </a:r>
          </a:p>
        </p:txBody>
      </p:sp>
    </p:spTree>
    <p:extLst>
      <p:ext uri="{BB962C8B-B14F-4D97-AF65-F5344CB8AC3E}">
        <p14:creationId xmlns:p14="http://schemas.microsoft.com/office/powerpoint/2010/main" val="2684389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Day 2 - </a:t>
            </a:r>
            <a:r>
              <a:rPr lang="de-DE" dirty="0" err="1"/>
              <a:t>overview</a:t>
            </a:r>
            <a:endParaRPr lang="de-DE" dirty="0"/>
          </a:p>
        </p:txBody>
      </p:sp>
      <p:sp>
        <p:nvSpPr>
          <p:cNvPr id="3" name="Inhaltsplatzhalter 2"/>
          <p:cNvSpPr>
            <a:spLocks noGrp="1"/>
          </p:cNvSpPr>
          <p:nvPr>
            <p:ph idx="1"/>
          </p:nvPr>
        </p:nvSpPr>
        <p:spPr>
          <a:xfrm>
            <a:off x="76200" y="1069488"/>
            <a:ext cx="9067800" cy="5429250"/>
          </a:xfrm>
        </p:spPr>
        <p:txBody>
          <a:bodyPr/>
          <a:lstStyle/>
          <a:p>
            <a:r>
              <a:rPr lang="en-GB" sz="2000" dirty="0"/>
              <a:t>The day started with the presentation of Shane on “</a:t>
            </a:r>
            <a:r>
              <a:rPr lang="en-GB" sz="2000" b="1" dirty="0"/>
              <a:t>CSA practices and technologies with a focus on Mauritius</a:t>
            </a:r>
            <a:r>
              <a:rPr lang="en-GB" sz="2000" dirty="0"/>
              <a:t>” and was complemented by an “</a:t>
            </a:r>
            <a:r>
              <a:rPr lang="en-GB" sz="2000" b="1" dirty="0"/>
              <a:t>Overview</a:t>
            </a:r>
            <a:r>
              <a:rPr lang="en-GB" sz="2000" dirty="0"/>
              <a:t>  </a:t>
            </a:r>
            <a:r>
              <a:rPr lang="en-GB" sz="2000" b="1" dirty="0"/>
              <a:t>of Climate-smart Agriculture” </a:t>
            </a:r>
            <a:r>
              <a:rPr lang="en-GB" sz="2000" dirty="0"/>
              <a:t>held by </a:t>
            </a:r>
            <a:r>
              <a:rPr lang="en-GB" sz="2000" dirty="0" err="1"/>
              <a:t>Wiebke</a:t>
            </a:r>
            <a:endParaRPr lang="en-GB" sz="2000" dirty="0"/>
          </a:p>
          <a:p>
            <a:r>
              <a:rPr lang="en-GB" sz="2000" dirty="0"/>
              <a:t>This was followed by an exposé about the </a:t>
            </a:r>
            <a:r>
              <a:rPr lang="en-GB" sz="2000" b="1" dirty="0"/>
              <a:t>Climate Proofing </a:t>
            </a:r>
            <a:r>
              <a:rPr lang="en-GB" sz="2000" dirty="0"/>
              <a:t>approach and an explanation about the objectives, steps of implementation as well as the modules covered during the training. </a:t>
            </a:r>
          </a:p>
          <a:p>
            <a:r>
              <a:rPr lang="en-GB" sz="2000" dirty="0"/>
              <a:t>Afterwards, the three sub-groups started to work on Module A of the case work, which is split into two parts. The group work started with part </a:t>
            </a:r>
            <a:r>
              <a:rPr lang="en-GB" sz="2000" b="1" dirty="0"/>
              <a:t>1: Assess the risk – current situation</a:t>
            </a:r>
          </a:p>
          <a:p>
            <a:r>
              <a:rPr lang="en-GB" sz="2000" dirty="0"/>
              <a:t>The following </a:t>
            </a:r>
            <a:r>
              <a:rPr lang="en-GB" sz="2000" b="1" dirty="0"/>
              <a:t>action learning </a:t>
            </a:r>
            <a:r>
              <a:rPr lang="en-GB" sz="2000" dirty="0"/>
              <a:t>introduced the risk terminology as it is used according to the 5</a:t>
            </a:r>
            <a:r>
              <a:rPr lang="en-GB" sz="2000" baseline="30000" dirty="0"/>
              <a:t>th</a:t>
            </a:r>
            <a:r>
              <a:rPr lang="en-GB" sz="2000" dirty="0"/>
              <a:t> Assessment Report of the IPCC </a:t>
            </a:r>
          </a:p>
          <a:p>
            <a:r>
              <a:rPr lang="de-DE" sz="2000" dirty="0"/>
              <a:t>The </a:t>
            </a:r>
            <a:r>
              <a:rPr lang="de-DE" sz="2000" dirty="0" err="1"/>
              <a:t>groups</a:t>
            </a:r>
            <a:r>
              <a:rPr lang="de-DE" sz="2000" dirty="0"/>
              <a:t> </a:t>
            </a:r>
            <a:r>
              <a:rPr lang="de-DE" sz="2000" dirty="0" err="1"/>
              <a:t>worked</a:t>
            </a:r>
            <a:r>
              <a:rPr lang="de-DE" sz="2000" dirty="0"/>
              <a:t> </a:t>
            </a:r>
            <a:r>
              <a:rPr lang="de-DE" sz="2000" dirty="0" err="1"/>
              <a:t>through</a:t>
            </a:r>
            <a:r>
              <a:rPr lang="de-DE" sz="2000" dirty="0"/>
              <a:t> Part 2: </a:t>
            </a:r>
            <a:r>
              <a:rPr lang="en-GB" sz="2000" b="1" dirty="0"/>
              <a:t>Assess the risk – future situation </a:t>
            </a:r>
          </a:p>
          <a:p>
            <a:pPr eaLnBrk="1" hangingPunct="1"/>
            <a:r>
              <a:rPr lang="en-GB" sz="2000" dirty="0"/>
              <a:t>The group work was followed by two presentations: the first one was on the “</a:t>
            </a:r>
            <a:r>
              <a:rPr lang="en-GB" sz="2000" b="1" dirty="0"/>
              <a:t>Impacts of CC on marine systems</a:t>
            </a:r>
            <a:r>
              <a:rPr lang="en-GB" sz="2000" dirty="0"/>
              <a:t>” by </a:t>
            </a:r>
            <a:r>
              <a:rPr lang="en-GB" sz="2000" dirty="0" err="1"/>
              <a:t>Dr.</a:t>
            </a:r>
            <a:r>
              <a:rPr lang="en-GB" sz="2000" dirty="0"/>
              <a:t> Satyam </a:t>
            </a:r>
            <a:r>
              <a:rPr lang="en-GB" sz="2000" dirty="0" err="1"/>
              <a:t>Bhoyroo</a:t>
            </a:r>
            <a:r>
              <a:rPr lang="en-GB" sz="2000" dirty="0"/>
              <a:t>, the second one about the “</a:t>
            </a:r>
            <a:r>
              <a:rPr lang="en-GB" sz="2000" b="1" dirty="0"/>
              <a:t>Perception of CC by the Youth in Mauritius</a:t>
            </a:r>
            <a:r>
              <a:rPr lang="en-GB" sz="2000" dirty="0"/>
              <a:t>” by Julia </a:t>
            </a:r>
            <a:r>
              <a:rPr lang="en-GB" sz="2000" dirty="0" err="1"/>
              <a:t>Carpouron</a:t>
            </a:r>
            <a:r>
              <a:rPr lang="en-GB" sz="2000" dirty="0"/>
              <a:t> </a:t>
            </a:r>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p:txBody>
      </p:sp>
      <p:cxnSp>
        <p:nvCxnSpPr>
          <p:cNvPr id="4" name="Gerader Verbinder 3"/>
          <p:cNvCxnSpPr/>
          <p:nvPr/>
        </p:nvCxnSpPr>
        <p:spPr>
          <a:xfrm>
            <a:off x="0" y="9906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969935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1143000"/>
          </a:xfrm>
        </p:spPr>
        <p:txBody>
          <a:bodyPr/>
          <a:lstStyle/>
          <a:p>
            <a:pPr eaLnBrk="1" hangingPunct="1"/>
            <a:r>
              <a:rPr lang="en-GB" altLang="de-DE" dirty="0"/>
              <a:t>Presentation 4: CSA practices and technologies in Mauritius, by Shane </a:t>
            </a:r>
            <a:r>
              <a:rPr lang="en-GB" altLang="de-DE" dirty="0" err="1"/>
              <a:t>Hardowar</a:t>
            </a:r>
            <a:r>
              <a:rPr lang="en-GB" altLang="de-DE" dirty="0"/>
              <a:t>, </a:t>
            </a:r>
            <a:r>
              <a:rPr lang="en-GB" altLang="de-DE" dirty="0" err="1"/>
              <a:t>FoA</a:t>
            </a:r>
            <a:endParaRPr lang="en-GB" altLang="de-DE" dirty="0"/>
          </a:p>
        </p:txBody>
      </p:sp>
      <p:cxnSp>
        <p:nvCxnSpPr>
          <p:cNvPr id="5" name="Gerader Verbinder 4"/>
          <p:cNvCxnSpPr/>
          <p:nvPr/>
        </p:nvCxnSpPr>
        <p:spPr>
          <a:xfrm>
            <a:off x="0" y="12192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3" name="Textfeld 2">
            <a:extLst>
              <a:ext uri="{FF2B5EF4-FFF2-40B4-BE49-F238E27FC236}">
                <a16:creationId xmlns:a16="http://schemas.microsoft.com/office/drawing/2014/main" xmlns="" id="{80EE25C4-A274-4595-A4B1-B8E73EAF216B}"/>
              </a:ext>
            </a:extLst>
          </p:cNvPr>
          <p:cNvSpPr txBox="1"/>
          <p:nvPr/>
        </p:nvSpPr>
        <p:spPr>
          <a:xfrm>
            <a:off x="0" y="1460242"/>
            <a:ext cx="5715000" cy="5016758"/>
          </a:xfrm>
          <a:prstGeom prst="rect">
            <a:avLst/>
          </a:prstGeom>
          <a:noFill/>
        </p:spPr>
        <p:txBody>
          <a:bodyPr wrap="square" rtlCol="0">
            <a:spAutoFit/>
          </a:bodyPr>
          <a:lstStyle/>
          <a:p>
            <a:pPr eaLnBrk="1" hangingPunct="1"/>
            <a:r>
              <a:rPr lang="en-US" altLang="en-US" sz="1600" dirty="0">
                <a:latin typeface="+mj-lt"/>
              </a:rPr>
              <a:t>Shane started by giving the FAO’s definition of CSA : </a:t>
            </a:r>
            <a:r>
              <a:rPr lang="en-GB" altLang="en-US" sz="1600" dirty="0">
                <a:latin typeface="+mj-lt"/>
                <a:cs typeface="Times New Roman" panose="02020603050405020304" pitchFamily="18" charset="0"/>
              </a:rPr>
              <a:t>CSA sustainably </a:t>
            </a:r>
            <a:r>
              <a:rPr lang="en-GB" altLang="en-US" sz="1600" b="1" dirty="0">
                <a:latin typeface="+mj-lt"/>
                <a:cs typeface="Times New Roman" panose="02020603050405020304" pitchFamily="18" charset="0"/>
              </a:rPr>
              <a:t>increases productivity</a:t>
            </a:r>
            <a:r>
              <a:rPr lang="en-GB" altLang="en-US" sz="1600" dirty="0">
                <a:latin typeface="+mj-lt"/>
                <a:cs typeface="Times New Roman" panose="02020603050405020304" pitchFamily="18" charset="0"/>
              </a:rPr>
              <a:t>, resilience </a:t>
            </a:r>
            <a:r>
              <a:rPr lang="en-GB" altLang="en-US" sz="1600" dirty="0">
                <a:latin typeface="+mj-lt"/>
              </a:rPr>
              <a:t>(adaptation), </a:t>
            </a:r>
            <a:r>
              <a:rPr lang="en-GB" altLang="en-US" sz="1600" b="1" dirty="0">
                <a:latin typeface="+mj-lt"/>
              </a:rPr>
              <a:t>reduces or removes GHGs </a:t>
            </a:r>
            <a:r>
              <a:rPr lang="en-GB" altLang="en-US" sz="1600" dirty="0">
                <a:latin typeface="+mj-lt"/>
              </a:rPr>
              <a:t>(mitigation) and enhances the achievement of </a:t>
            </a:r>
            <a:r>
              <a:rPr lang="en-GB" altLang="en-US" sz="1600" b="1" dirty="0">
                <a:latin typeface="+mj-lt"/>
              </a:rPr>
              <a:t>national food security and development </a:t>
            </a:r>
            <a:r>
              <a:rPr lang="en-GB" altLang="en-US" sz="1600" dirty="0">
                <a:latin typeface="+mj-lt"/>
              </a:rPr>
              <a:t>goals (development). </a:t>
            </a:r>
          </a:p>
          <a:p>
            <a:pPr eaLnBrk="1" hangingPunct="1"/>
            <a:endParaRPr lang="en-GB" altLang="en-US" sz="1600" dirty="0">
              <a:latin typeface="+mj-lt"/>
            </a:endParaRPr>
          </a:p>
          <a:p>
            <a:pPr eaLnBrk="1" hangingPunct="1"/>
            <a:r>
              <a:rPr lang="en-GB" altLang="en-US" sz="1600" dirty="0">
                <a:latin typeface="+mj-lt"/>
              </a:rPr>
              <a:t>The FAO calls these the </a:t>
            </a:r>
            <a:r>
              <a:rPr lang="en-GB" altLang="en-US" sz="1600" b="1" dirty="0">
                <a:latin typeface="+mj-lt"/>
              </a:rPr>
              <a:t>three pillars of CSA</a:t>
            </a:r>
            <a:r>
              <a:rPr lang="en-GB" altLang="en-US" sz="1600" dirty="0">
                <a:latin typeface="+mj-lt"/>
              </a:rPr>
              <a:t>. </a:t>
            </a:r>
            <a:r>
              <a:rPr lang="en-US" sz="1600" dirty="0">
                <a:latin typeface="+mj-lt"/>
              </a:rPr>
              <a:t>CSA promotes </a:t>
            </a:r>
            <a:r>
              <a:rPr lang="en-US" sz="1600" b="1" dirty="0">
                <a:latin typeface="+mj-lt"/>
              </a:rPr>
              <a:t>best practices </a:t>
            </a:r>
            <a:r>
              <a:rPr lang="en-US" sz="1600" dirty="0">
                <a:latin typeface="+mj-lt"/>
              </a:rPr>
              <a:t>such as crop rotation, mulching, integrated crop-livestock management, conservation agriculture, improved grazing and improved water management, intercropping, improved seeds and fertilizer management practices. </a:t>
            </a:r>
          </a:p>
          <a:p>
            <a:pPr eaLnBrk="1" hangingPunct="1"/>
            <a:endParaRPr lang="en-GB" altLang="en-US" sz="1600" dirty="0">
              <a:latin typeface="+mj-lt"/>
            </a:endParaRPr>
          </a:p>
          <a:p>
            <a:r>
              <a:rPr lang="en-GB" altLang="en-US" sz="1600" dirty="0">
                <a:latin typeface="+mj-lt"/>
              </a:rPr>
              <a:t>Shane then presented </a:t>
            </a:r>
            <a:r>
              <a:rPr lang="en-GB" altLang="en-US" sz="1600" b="1" dirty="0">
                <a:latin typeface="+mj-lt"/>
              </a:rPr>
              <a:t>past projects and research done on CC and CSA in Mauritius </a:t>
            </a:r>
            <a:r>
              <a:rPr lang="en-GB" altLang="en-US" sz="1600" dirty="0">
                <a:latin typeface="+mj-lt"/>
              </a:rPr>
              <a:t>followed by an </a:t>
            </a:r>
            <a:r>
              <a:rPr lang="en-GB" altLang="en-US" sz="1600" b="1" dirty="0">
                <a:latin typeface="+mj-lt"/>
              </a:rPr>
              <a:t>overview of </a:t>
            </a:r>
            <a:r>
              <a:rPr lang="en-US" altLang="en-US" sz="1600" b="1" dirty="0">
                <a:latin typeface="+mj-lt"/>
              </a:rPr>
              <a:t>a</a:t>
            </a:r>
            <a:r>
              <a:rPr lang="en-US" sz="1600" b="1" dirty="0">
                <a:latin typeface="+mj-lt"/>
              </a:rPr>
              <a:t>daptive and CSA measures </a:t>
            </a:r>
            <a:r>
              <a:rPr lang="en-US" sz="1600" dirty="0" err="1">
                <a:latin typeface="+mj-lt"/>
              </a:rPr>
              <a:t>practised</a:t>
            </a:r>
            <a:r>
              <a:rPr lang="en-US" sz="1600" dirty="0">
                <a:latin typeface="+mj-lt"/>
              </a:rPr>
              <a:t> by Mauritian farmers. Among these he cited techniques like C</a:t>
            </a:r>
            <a:r>
              <a:rPr lang="en-US" altLang="en-US" sz="1600" dirty="0">
                <a:latin typeface="+mj-lt"/>
              </a:rPr>
              <a:t>onservation Agriculture (soil conservation, soil and nutrient management), water harvesting, crop diversification, intercropping and mixed cropping, improved seeds and feeds, irrigation system and use of traditional knowledge. On a lot of these examples he showed pictures taken in various regions of Mauritius. </a:t>
            </a:r>
          </a:p>
        </p:txBody>
      </p:sp>
      <p:pic>
        <p:nvPicPr>
          <p:cNvPr id="6" name="Picture 2">
            <a:extLst>
              <a:ext uri="{FF2B5EF4-FFF2-40B4-BE49-F238E27FC236}">
                <a16:creationId xmlns:a16="http://schemas.microsoft.com/office/drawing/2014/main" xmlns="" id="{02DB4CE7-83E5-4A39-9186-4A23CC504A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19800" y="1371599"/>
            <a:ext cx="2867020" cy="2601577"/>
          </a:xfrm>
          <a:prstGeom prst="rect">
            <a:avLst/>
          </a:prstGeom>
          <a:ln>
            <a:noFill/>
          </a:ln>
          <a:effectLst>
            <a:softEdge rad="112500"/>
          </a:effectLst>
        </p:spPr>
      </p:pic>
      <p:sp>
        <p:nvSpPr>
          <p:cNvPr id="4" name="Textfeld 3">
            <a:extLst>
              <a:ext uri="{FF2B5EF4-FFF2-40B4-BE49-F238E27FC236}">
                <a16:creationId xmlns:a16="http://schemas.microsoft.com/office/drawing/2014/main" xmlns="" id="{53B8C49D-2FA8-48F4-BD3A-5843F3FDAECC}"/>
              </a:ext>
            </a:extLst>
          </p:cNvPr>
          <p:cNvSpPr txBox="1"/>
          <p:nvPr/>
        </p:nvSpPr>
        <p:spPr>
          <a:xfrm>
            <a:off x="6722349" y="4019626"/>
            <a:ext cx="2057400" cy="338554"/>
          </a:xfrm>
          <a:prstGeom prst="rect">
            <a:avLst/>
          </a:prstGeom>
          <a:noFill/>
        </p:spPr>
        <p:txBody>
          <a:bodyPr wrap="square" rtlCol="0">
            <a:spAutoFit/>
          </a:bodyPr>
          <a:lstStyle/>
          <a:p>
            <a:r>
              <a:rPr lang="de-DE" sz="1600" i="1" dirty="0">
                <a:latin typeface="+mj-lt"/>
              </a:rPr>
              <a:t>Mixed </a:t>
            </a:r>
            <a:r>
              <a:rPr lang="de-DE" sz="1600" i="1" dirty="0" err="1">
                <a:latin typeface="+mj-lt"/>
              </a:rPr>
              <a:t>cropping</a:t>
            </a:r>
            <a:r>
              <a:rPr lang="de-DE" sz="1600" i="1" dirty="0">
                <a:latin typeface="+mj-lt"/>
              </a:rPr>
              <a:t> </a:t>
            </a:r>
          </a:p>
        </p:txBody>
      </p:sp>
      <p:pic>
        <p:nvPicPr>
          <p:cNvPr id="7" name="Picture 4">
            <a:extLst>
              <a:ext uri="{FF2B5EF4-FFF2-40B4-BE49-F238E27FC236}">
                <a16:creationId xmlns:a16="http://schemas.microsoft.com/office/drawing/2014/main" xmlns="" id="{4A1A44C3-E7F5-4B5B-BDBC-E0CDEB9F2E1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00800" y="4452239"/>
            <a:ext cx="2378949" cy="2230248"/>
          </a:xfrm>
          <a:prstGeom prst="rect">
            <a:avLst/>
          </a:prstGeom>
          <a:ln>
            <a:noFill/>
          </a:ln>
          <a:effectLst>
            <a:softEdge rad="112500"/>
          </a:effectLst>
        </p:spPr>
      </p:pic>
      <p:sp>
        <p:nvSpPr>
          <p:cNvPr id="9" name="Textfeld 8">
            <a:extLst>
              <a:ext uri="{FF2B5EF4-FFF2-40B4-BE49-F238E27FC236}">
                <a16:creationId xmlns:a16="http://schemas.microsoft.com/office/drawing/2014/main" xmlns="" id="{0B265198-FE52-43F4-9838-C044C6B5946C}"/>
              </a:ext>
            </a:extLst>
          </p:cNvPr>
          <p:cNvSpPr txBox="1"/>
          <p:nvPr/>
        </p:nvSpPr>
        <p:spPr>
          <a:xfrm>
            <a:off x="5395910" y="6290846"/>
            <a:ext cx="2057400" cy="338554"/>
          </a:xfrm>
          <a:prstGeom prst="rect">
            <a:avLst/>
          </a:prstGeom>
          <a:noFill/>
        </p:spPr>
        <p:txBody>
          <a:bodyPr wrap="square" rtlCol="0">
            <a:spAutoFit/>
          </a:bodyPr>
          <a:lstStyle/>
          <a:p>
            <a:r>
              <a:rPr lang="de-DE" sz="1600" i="1" dirty="0" err="1">
                <a:latin typeface="+mj-lt"/>
              </a:rPr>
              <a:t>Mulching</a:t>
            </a:r>
            <a:r>
              <a:rPr lang="de-DE" sz="1600" dirty="0">
                <a:latin typeface="+mj-lt"/>
              </a:rPr>
              <a:t> </a:t>
            </a:r>
          </a:p>
        </p:txBody>
      </p:sp>
    </p:spTree>
    <p:extLst>
      <p:ext uri="{BB962C8B-B14F-4D97-AF65-F5344CB8AC3E}">
        <p14:creationId xmlns:p14="http://schemas.microsoft.com/office/powerpoint/2010/main" val="2831392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600" dirty="0" err="1"/>
              <a:t>Our</a:t>
            </a:r>
            <a:r>
              <a:rPr lang="de-DE" sz="3600" dirty="0"/>
              <a:t> </a:t>
            </a:r>
            <a:r>
              <a:rPr lang="de-DE" sz="3600" dirty="0" err="1"/>
              <a:t>group</a:t>
            </a:r>
            <a:endParaRPr lang="de-DE" sz="3600" dirty="0"/>
          </a:p>
        </p:txBody>
      </p:sp>
      <p:cxnSp>
        <p:nvCxnSpPr>
          <p:cNvPr id="5" name="Gerader Verbinder 4"/>
          <p:cNvCxnSpPr/>
          <p:nvPr/>
        </p:nvCxnSpPr>
        <p:spPr>
          <a:xfrm>
            <a:off x="0" y="9906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4" name="Foliennummernplatzhalter 3"/>
          <p:cNvSpPr>
            <a:spLocks noGrp="1"/>
          </p:cNvSpPr>
          <p:nvPr>
            <p:ph type="sldNum" sz="quarter" idx="12"/>
          </p:nvPr>
        </p:nvSpPr>
        <p:spPr/>
        <p:txBody>
          <a:bodyPr/>
          <a:lstStyle/>
          <a:p>
            <a:pPr>
              <a:defRPr/>
            </a:pPr>
            <a:fld id="{034DBEFC-2DBA-43BF-8C56-FABC31E27A4D}" type="slidenum">
              <a:rPr lang="en-US" smtClean="0"/>
              <a:pPr>
                <a:defRPr/>
              </a:pPr>
              <a:t>2</a:t>
            </a:fld>
            <a:endParaRPr lang="en-US"/>
          </a:p>
        </p:txBody>
      </p:sp>
      <p:pic>
        <p:nvPicPr>
          <p:cNvPr id="6" name="Grafik 5">
            <a:extLst>
              <a:ext uri="{FF2B5EF4-FFF2-40B4-BE49-F238E27FC236}">
                <a16:creationId xmlns:a16="http://schemas.microsoft.com/office/drawing/2014/main" xmlns="" id="{8E87BBAA-7692-47AA-BB36-235E5517580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28600" y="1167407"/>
            <a:ext cx="8371177" cy="5371505"/>
          </a:xfrm>
          <a:prstGeom prst="rect">
            <a:avLst/>
          </a:prstGeom>
        </p:spPr>
      </p:pic>
    </p:spTree>
    <p:extLst>
      <p:ext uri="{BB962C8B-B14F-4D97-AF65-F5344CB8AC3E}">
        <p14:creationId xmlns:p14="http://schemas.microsoft.com/office/powerpoint/2010/main" val="3078884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1143000"/>
          </a:xfrm>
        </p:spPr>
        <p:txBody>
          <a:bodyPr/>
          <a:lstStyle/>
          <a:p>
            <a:pPr eaLnBrk="1" hangingPunct="1"/>
            <a:r>
              <a:rPr lang="en-GB" altLang="de-DE" dirty="0"/>
              <a:t>Q&amp;A</a:t>
            </a:r>
          </a:p>
        </p:txBody>
      </p:sp>
      <p:cxnSp>
        <p:nvCxnSpPr>
          <p:cNvPr id="5" name="Gerader Verbinder 4"/>
          <p:cNvCxnSpPr/>
          <p:nvPr/>
        </p:nvCxnSpPr>
        <p:spPr>
          <a:xfrm>
            <a:off x="0" y="9906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4" name="Rechteck 3">
            <a:extLst>
              <a:ext uri="{FF2B5EF4-FFF2-40B4-BE49-F238E27FC236}">
                <a16:creationId xmlns:a16="http://schemas.microsoft.com/office/drawing/2014/main" xmlns="" id="{563629A5-E1FB-4413-9FEF-0AEE5761948B}"/>
              </a:ext>
            </a:extLst>
          </p:cNvPr>
          <p:cNvSpPr/>
          <p:nvPr/>
        </p:nvSpPr>
        <p:spPr>
          <a:xfrm>
            <a:off x="152400" y="1358273"/>
            <a:ext cx="8991600" cy="5686428"/>
          </a:xfrm>
          <a:prstGeom prst="rect">
            <a:avLst/>
          </a:prstGeom>
        </p:spPr>
        <p:txBody>
          <a:bodyPr wrap="square">
            <a:spAutoFit/>
          </a:bodyPr>
          <a:lstStyle/>
          <a:p>
            <a:pPr marL="342900" lvl="0" indent="-342900" algn="just">
              <a:lnSpc>
                <a:spcPct val="120000"/>
              </a:lnSpc>
              <a:spcAft>
                <a:spcPts val="0"/>
              </a:spcAft>
              <a:buFont typeface="Calibri" panose="020F0502020204030204" pitchFamily="34" charset="0"/>
              <a:buChar char="-"/>
            </a:pPr>
            <a:r>
              <a:rPr lang="en-GB" sz="1600" dirty="0">
                <a:latin typeface="Calibri" panose="020F0502020204030204" pitchFamily="34" charset="0"/>
                <a:ea typeface="Calibri" panose="020F0502020204030204" pitchFamily="34" charset="0"/>
                <a:cs typeface="Times New Roman" panose="02020603050405020304" pitchFamily="18" charset="0"/>
              </a:rPr>
              <a:t>A lot of these practices we are already doing – so what is climate smart and what is not?</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Aft>
                <a:spcPts val="0"/>
              </a:spcAft>
              <a:buFont typeface="Courier New" panose="02070309020205020404" pitchFamily="49" charset="0"/>
              <a:buChar char="o"/>
            </a:pPr>
            <a:r>
              <a:rPr lang="en-GB" sz="1600" dirty="0">
                <a:latin typeface="Calibri" panose="020F0502020204030204" pitchFamily="34" charset="0"/>
                <a:ea typeface="Calibri" panose="020F0502020204030204" pitchFamily="34" charset="0"/>
                <a:cs typeface="Times New Roman" panose="02020603050405020304" pitchFamily="18" charset="0"/>
              </a:rPr>
              <a:t>Yes, this is a struggle – we are already doing it….</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Aft>
                <a:spcPts val="0"/>
              </a:spcAft>
              <a:buFont typeface="Courier New" panose="02070309020205020404" pitchFamily="49" charset="0"/>
              <a:buChar char="o"/>
            </a:pPr>
            <a:r>
              <a:rPr lang="en-GB" sz="1600" dirty="0">
                <a:latin typeface="Calibri" panose="020F0502020204030204" pitchFamily="34" charset="0"/>
                <a:ea typeface="Calibri" panose="020F0502020204030204" pitchFamily="34" charset="0"/>
                <a:cs typeface="Times New Roman" panose="02020603050405020304" pitchFamily="18" charset="0"/>
              </a:rPr>
              <a:t>We need to define what modern CSA systems in Mauritius are and what technologies are included </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Aft>
                <a:spcPts val="0"/>
              </a:spcAft>
              <a:buFont typeface="Courier New" panose="02070309020205020404" pitchFamily="49" charset="0"/>
              <a:buChar char="o"/>
            </a:pPr>
            <a:r>
              <a:rPr lang="en-GB" sz="1600" dirty="0">
                <a:latin typeface="Calibri" panose="020F0502020204030204" pitchFamily="34" charset="0"/>
                <a:ea typeface="Calibri" panose="020F0502020204030204" pitchFamily="34" charset="0"/>
                <a:cs typeface="Times New Roman" panose="02020603050405020304" pitchFamily="18" charset="0"/>
              </a:rPr>
              <a:t>There are also indigenous practices that are adaption options </a:t>
            </a:r>
          </a:p>
          <a:p>
            <a:pPr marL="742950" lvl="1" indent="-285750" algn="just">
              <a:lnSpc>
                <a:spcPct val="120000"/>
              </a:lnSpc>
              <a:spcAft>
                <a:spcPts val="0"/>
              </a:spcAft>
              <a:buFont typeface="Courier New" panose="02070309020205020404" pitchFamily="49" charset="0"/>
              <a:buChar char="o"/>
            </a:pP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sz="1600" dirty="0">
                <a:latin typeface="Calibri" panose="020F0502020204030204" pitchFamily="34" charset="0"/>
                <a:ea typeface="Calibri" panose="020F0502020204030204" pitchFamily="34" charset="0"/>
                <a:cs typeface="Times New Roman" panose="02020603050405020304" pitchFamily="18" charset="0"/>
              </a:rPr>
              <a:t>Can we have a list of what CSA practices are? </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Aft>
                <a:spcPts val="0"/>
              </a:spcAft>
              <a:buFont typeface="Courier New" panose="02070309020205020404" pitchFamily="49" charset="0"/>
              <a:buChar char="o"/>
            </a:pPr>
            <a:r>
              <a:rPr lang="en-GB" sz="1600" dirty="0">
                <a:latin typeface="Calibri" panose="020F0502020204030204" pitchFamily="34" charset="0"/>
                <a:ea typeface="Calibri" panose="020F0502020204030204" pitchFamily="34" charset="0"/>
                <a:cs typeface="Times New Roman" panose="02020603050405020304" pitchFamily="18" charset="0"/>
              </a:rPr>
              <a:t>No, because these practices are always context-specific, but there is a whole portfolio of CSA practices which will work in different places</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Aft>
                <a:spcPts val="0"/>
              </a:spcAft>
              <a:buFont typeface="Courier New" panose="02070309020205020404" pitchFamily="49" charset="0"/>
              <a:buChar char="o"/>
            </a:pPr>
            <a:r>
              <a:rPr lang="en-GB" sz="1600" dirty="0">
                <a:latin typeface="Calibri" panose="020F0502020204030204" pitchFamily="34" charset="0"/>
                <a:ea typeface="Calibri" panose="020F0502020204030204" pitchFamily="34" charset="0"/>
                <a:cs typeface="Times New Roman" panose="02020603050405020304" pitchFamily="18" charset="0"/>
              </a:rPr>
              <a:t>No silver bullet and no blue print</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Aft>
                <a:spcPts val="0"/>
              </a:spcAft>
              <a:buFont typeface="Courier New" panose="02070309020205020404" pitchFamily="49" charset="0"/>
              <a:buChar char="o"/>
            </a:pPr>
            <a:r>
              <a:rPr lang="en-GB" sz="1600" dirty="0">
                <a:latin typeface="Calibri" panose="020F0502020204030204" pitchFamily="34" charset="0"/>
                <a:ea typeface="Calibri" panose="020F0502020204030204" pitchFamily="34" charset="0"/>
                <a:cs typeface="Times New Roman" panose="02020603050405020304" pitchFamily="18" charset="0"/>
              </a:rPr>
              <a:t>There are limitations of practices also in terms of costs, for example</a:t>
            </a:r>
          </a:p>
          <a:p>
            <a:pPr marL="742950" lvl="1" indent="-285750" algn="just">
              <a:lnSpc>
                <a:spcPct val="120000"/>
              </a:lnSpc>
              <a:spcAft>
                <a:spcPts val="0"/>
              </a:spcAft>
              <a:buFont typeface="Courier New" panose="02070309020205020404" pitchFamily="49" charset="0"/>
              <a:buChar char="o"/>
            </a:pP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sz="1600" dirty="0">
                <a:latin typeface="Calibri" panose="020F0502020204030204" pitchFamily="34" charset="0"/>
                <a:ea typeface="Calibri" panose="020F0502020204030204" pitchFamily="34" charset="0"/>
                <a:cs typeface="Times New Roman" panose="02020603050405020304" pitchFamily="18" charset="0"/>
              </a:rPr>
              <a:t>Do we know the costs of shifting to CSA?</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Aft>
                <a:spcPts val="0"/>
              </a:spcAft>
              <a:buFont typeface="Courier New" panose="02070309020205020404" pitchFamily="49" charset="0"/>
              <a:buChar char="o"/>
            </a:pPr>
            <a:r>
              <a:rPr lang="en-GB" sz="1600" dirty="0">
                <a:latin typeface="Calibri" panose="020F0502020204030204" pitchFamily="34" charset="0"/>
                <a:ea typeface="Calibri" panose="020F0502020204030204" pitchFamily="34" charset="0"/>
                <a:cs typeface="Times New Roman" panose="02020603050405020304" pitchFamily="18" charset="0"/>
              </a:rPr>
              <a:t>No, we need to undertake cost benefit and feasibility analyses to make the case for certain CSA practices in specific locations </a:t>
            </a:r>
          </a:p>
          <a:p>
            <a:pPr marL="742950" lvl="1" indent="-285750" algn="just">
              <a:lnSpc>
                <a:spcPct val="120000"/>
              </a:lnSpc>
              <a:spcAft>
                <a:spcPts val="0"/>
              </a:spcAft>
              <a:buFont typeface="Courier New" panose="02070309020205020404" pitchFamily="49" charset="0"/>
              <a:buChar char="o"/>
            </a:pP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sz="1600" dirty="0">
                <a:latin typeface="Calibri" panose="020F0502020204030204" pitchFamily="34" charset="0"/>
                <a:ea typeface="Calibri" panose="020F0502020204030204" pitchFamily="34" charset="0"/>
                <a:cs typeface="Times New Roman" panose="02020603050405020304" pitchFamily="18" charset="0"/>
              </a:rPr>
              <a:t>How do we deal with the slow onset of profit – some practices take time to bear fruit?</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Aft>
                <a:spcPts val="0"/>
              </a:spcAft>
              <a:buFont typeface="Courier New" panose="02070309020205020404" pitchFamily="49" charset="0"/>
              <a:buChar char="o"/>
            </a:pPr>
            <a:r>
              <a:rPr lang="en-GB" sz="1600" dirty="0">
                <a:latin typeface="Calibri" panose="020F0502020204030204" pitchFamily="34" charset="0"/>
                <a:ea typeface="Calibri" panose="020F0502020204030204" pitchFamily="34" charset="0"/>
                <a:cs typeface="Times New Roman" panose="02020603050405020304" pitchFamily="18" charset="0"/>
              </a:rPr>
              <a:t>Yes, this is difficult – need to look at longer time frames to strengthen sustainability</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Aft>
                <a:spcPts val="600"/>
              </a:spcAft>
              <a:buFont typeface="Courier New" panose="02070309020205020404" pitchFamily="49" charset="0"/>
              <a:buChar char="o"/>
            </a:pPr>
            <a:r>
              <a:rPr lang="en-GB" sz="1600" dirty="0">
                <a:latin typeface="Calibri" panose="020F0502020204030204" pitchFamily="34" charset="0"/>
                <a:ea typeface="Calibri" panose="020F0502020204030204" pitchFamily="34" charset="0"/>
                <a:cs typeface="Times New Roman" panose="02020603050405020304" pitchFamily="18" charset="0"/>
              </a:rPr>
              <a:t>Need a range of stakeholders involved and need institutional support </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7562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1143000"/>
          </a:xfrm>
        </p:spPr>
        <p:txBody>
          <a:bodyPr/>
          <a:lstStyle/>
          <a:p>
            <a:pPr eaLnBrk="1" hangingPunct="1"/>
            <a:r>
              <a:rPr lang="en-GB" altLang="de-DE" dirty="0"/>
              <a:t>Presentation 5: CSA overview </a:t>
            </a:r>
            <a:br>
              <a:rPr lang="en-GB" altLang="de-DE" dirty="0"/>
            </a:br>
            <a:r>
              <a:rPr lang="en-GB" altLang="de-DE" dirty="0"/>
              <a:t>by </a:t>
            </a:r>
            <a:r>
              <a:rPr lang="en-GB" altLang="de-DE" dirty="0" err="1"/>
              <a:t>Dr.</a:t>
            </a:r>
            <a:r>
              <a:rPr lang="en-GB" altLang="de-DE" dirty="0"/>
              <a:t> </a:t>
            </a:r>
            <a:r>
              <a:rPr lang="en-GB" altLang="de-DE" dirty="0" err="1"/>
              <a:t>Wiebke</a:t>
            </a:r>
            <a:r>
              <a:rPr lang="en-GB" altLang="de-DE" dirty="0"/>
              <a:t> </a:t>
            </a:r>
            <a:r>
              <a:rPr lang="en-GB" altLang="de-DE" dirty="0" err="1"/>
              <a:t>Foerch</a:t>
            </a:r>
            <a:r>
              <a:rPr lang="en-GB" altLang="de-DE" dirty="0"/>
              <a:t>, GIZ</a:t>
            </a:r>
          </a:p>
        </p:txBody>
      </p:sp>
      <p:sp>
        <p:nvSpPr>
          <p:cNvPr id="4" name="Inhaltsplatzhalter 3"/>
          <p:cNvSpPr txBox="1">
            <a:spLocks noGrp="1"/>
          </p:cNvSpPr>
          <p:nvPr>
            <p:ph idx="1"/>
          </p:nvPr>
        </p:nvSpPr>
        <p:spPr>
          <a:xfrm>
            <a:off x="312651" y="3972340"/>
            <a:ext cx="8755149" cy="2585323"/>
          </a:xfrm>
          <a:prstGeom prst="rect">
            <a:avLst/>
          </a:prstGeom>
          <a:noFill/>
        </p:spPr>
        <p:txBody>
          <a:bodyPr wrap="square" rtlCol="0">
            <a:spAutoFit/>
          </a:bodyPr>
          <a:lstStyle/>
          <a:p>
            <a:pPr marL="0" indent="0">
              <a:spcBef>
                <a:spcPts val="0"/>
              </a:spcBef>
              <a:buSzPct val="100000"/>
              <a:buNone/>
              <a:defRPr/>
            </a:pPr>
            <a:r>
              <a:rPr lang="en-US" sz="1800" dirty="0"/>
              <a:t>These challenges can be targeted with </a:t>
            </a:r>
            <a:r>
              <a:rPr lang="en-GB" sz="1800" b="1" dirty="0"/>
              <a:t>CSA</a:t>
            </a:r>
            <a:r>
              <a:rPr lang="en-GB" sz="1800" dirty="0"/>
              <a:t>, the presenter gave an overview of the CSA portfolio of</a:t>
            </a:r>
            <a:r>
              <a:rPr lang="en-GB" sz="1800" b="1" dirty="0"/>
              <a:t> </a:t>
            </a:r>
            <a:r>
              <a:rPr lang="en-GB" sz="1800" dirty="0"/>
              <a:t>concepts and technologies.  But also CSA faces many </a:t>
            </a:r>
            <a:r>
              <a:rPr lang="en-GB" sz="1800" b="1" dirty="0"/>
              <a:t>challenges</a:t>
            </a:r>
            <a:r>
              <a:rPr lang="en-GB" sz="1800" dirty="0"/>
              <a:t>, like many </a:t>
            </a:r>
            <a:r>
              <a:rPr lang="en-GB" sz="1800" b="1" dirty="0"/>
              <a:t>different practices</a:t>
            </a:r>
            <a:r>
              <a:rPr lang="en-GB" sz="1800" dirty="0"/>
              <a:t>, </a:t>
            </a:r>
            <a:r>
              <a:rPr lang="en-GB" sz="1800" b="1" dirty="0"/>
              <a:t>many goals </a:t>
            </a:r>
            <a:r>
              <a:rPr lang="en-GB" sz="1800" dirty="0"/>
              <a:t>and also many </a:t>
            </a:r>
            <a:r>
              <a:rPr lang="en-GB" sz="1800" b="1" dirty="0"/>
              <a:t>contexts</a:t>
            </a:r>
            <a:r>
              <a:rPr lang="en-GB" sz="1800" dirty="0"/>
              <a:t> in which to apply the practices. She explained, that many practices can be </a:t>
            </a:r>
            <a:r>
              <a:rPr lang="en-GB" sz="1800" b="1" dirty="0"/>
              <a:t>CSA somewhere</a:t>
            </a:r>
            <a:r>
              <a:rPr lang="en-GB" sz="1800" dirty="0"/>
              <a:t>, but none are likely </a:t>
            </a:r>
            <a:r>
              <a:rPr lang="en-GB" sz="1800" b="1" dirty="0"/>
              <a:t>CSA everywhere. </a:t>
            </a:r>
          </a:p>
          <a:p>
            <a:pPr marL="0" indent="0">
              <a:spcBef>
                <a:spcPts val="0"/>
              </a:spcBef>
              <a:buSzPct val="100000"/>
              <a:buNone/>
              <a:defRPr/>
            </a:pPr>
            <a:endParaRPr lang="en-GB" sz="1800" b="1" dirty="0"/>
          </a:p>
          <a:p>
            <a:pPr marL="0" indent="0">
              <a:spcBef>
                <a:spcPts val="0"/>
              </a:spcBef>
              <a:buSzPct val="100000"/>
              <a:buNone/>
              <a:defRPr/>
            </a:pPr>
            <a:r>
              <a:rPr lang="en-GB" sz="1800" dirty="0" err="1"/>
              <a:t>Wiebke</a:t>
            </a:r>
            <a:r>
              <a:rPr lang="en-GB" sz="1800" dirty="0"/>
              <a:t> then gave an overview of CSA in different sectors: </a:t>
            </a:r>
            <a:r>
              <a:rPr lang="en-GB" sz="1800" b="1" dirty="0"/>
              <a:t>soil and water conservation, agroforestry, (post) harvest losses and food losses, indigenous varieties/breeds, integrated pest management and biological pest repellents, agricultural risk insurance. </a:t>
            </a:r>
          </a:p>
          <a:p>
            <a:pPr marL="0" indent="0">
              <a:spcBef>
                <a:spcPts val="0"/>
              </a:spcBef>
              <a:buSzPct val="100000"/>
              <a:buNone/>
              <a:defRPr/>
            </a:pPr>
            <a:r>
              <a:rPr lang="en-GB" sz="1800" dirty="0"/>
              <a:t>On every topic she showed examples and more in-depth information. </a:t>
            </a:r>
          </a:p>
        </p:txBody>
      </p:sp>
      <p:cxnSp>
        <p:nvCxnSpPr>
          <p:cNvPr id="5" name="Gerader Verbinder 4"/>
          <p:cNvCxnSpPr/>
          <p:nvPr/>
        </p:nvCxnSpPr>
        <p:spPr>
          <a:xfrm>
            <a:off x="0" y="11430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grpSp>
        <p:nvGrpSpPr>
          <p:cNvPr id="6" name="Group 3">
            <a:extLst>
              <a:ext uri="{FF2B5EF4-FFF2-40B4-BE49-F238E27FC236}">
                <a16:creationId xmlns:a16="http://schemas.microsoft.com/office/drawing/2014/main" xmlns="" id="{FB18893D-F0B8-4226-9EA2-165D58EEFD5E}"/>
              </a:ext>
            </a:extLst>
          </p:cNvPr>
          <p:cNvGrpSpPr/>
          <p:nvPr/>
        </p:nvGrpSpPr>
        <p:grpSpPr>
          <a:xfrm>
            <a:off x="4800600" y="1356904"/>
            <a:ext cx="2895600" cy="2453093"/>
            <a:chOff x="3271520" y="2255520"/>
            <a:chExt cx="2509520" cy="2103120"/>
          </a:xfrm>
        </p:grpSpPr>
        <p:sp>
          <p:nvSpPr>
            <p:cNvPr id="7" name="Oval 8">
              <a:extLst>
                <a:ext uri="{FF2B5EF4-FFF2-40B4-BE49-F238E27FC236}">
                  <a16:creationId xmlns:a16="http://schemas.microsoft.com/office/drawing/2014/main" xmlns="" id="{BC7E8F98-338F-4B62-A380-CAB0AEF9AB03}"/>
                </a:ext>
              </a:extLst>
            </p:cNvPr>
            <p:cNvSpPr/>
            <p:nvPr/>
          </p:nvSpPr>
          <p:spPr>
            <a:xfrm>
              <a:off x="4409440" y="3007360"/>
              <a:ext cx="1371600" cy="1320800"/>
            </a:xfrm>
            <a:prstGeom prst="ellipse">
              <a:avLst/>
            </a:prstGeom>
            <a:gradFill flip="none" rotWithShape="1">
              <a:gsLst>
                <a:gs pos="0">
                  <a:schemeClr val="accent5">
                    <a:lumMod val="110000"/>
                    <a:satMod val="105000"/>
                    <a:tint val="67000"/>
                    <a:alpha val="66000"/>
                  </a:schemeClr>
                </a:gs>
                <a:gs pos="50000">
                  <a:schemeClr val="accent5">
                    <a:lumMod val="105000"/>
                    <a:satMod val="103000"/>
                    <a:tint val="73000"/>
                    <a:alpha val="66000"/>
                  </a:schemeClr>
                </a:gs>
                <a:gs pos="100000">
                  <a:schemeClr val="accent5">
                    <a:lumMod val="105000"/>
                    <a:satMod val="109000"/>
                    <a:tint val="81000"/>
                    <a:alpha val="66000"/>
                  </a:schemeClr>
                </a:gs>
              </a:gsLst>
              <a:lin ang="5400000" scaled="0"/>
              <a:tileRect/>
            </a:gra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t>Mitigation</a:t>
              </a:r>
            </a:p>
          </p:txBody>
        </p:sp>
        <p:sp>
          <p:nvSpPr>
            <p:cNvPr id="8" name="Oval 9">
              <a:extLst>
                <a:ext uri="{FF2B5EF4-FFF2-40B4-BE49-F238E27FC236}">
                  <a16:creationId xmlns:a16="http://schemas.microsoft.com/office/drawing/2014/main" xmlns="" id="{B7562F79-FBA6-4064-913A-3DA1C0012532}"/>
                </a:ext>
              </a:extLst>
            </p:cNvPr>
            <p:cNvSpPr/>
            <p:nvPr/>
          </p:nvSpPr>
          <p:spPr>
            <a:xfrm>
              <a:off x="3271520" y="3037840"/>
              <a:ext cx="1371600" cy="1320800"/>
            </a:xfrm>
            <a:prstGeom prst="ellipse">
              <a:avLst/>
            </a:prstGeom>
            <a:gradFill flip="none" rotWithShape="1">
              <a:gsLst>
                <a:gs pos="0">
                  <a:schemeClr val="accent6">
                    <a:lumMod val="110000"/>
                    <a:satMod val="105000"/>
                    <a:tint val="67000"/>
                    <a:alpha val="66000"/>
                  </a:schemeClr>
                </a:gs>
                <a:gs pos="50000">
                  <a:schemeClr val="accent6">
                    <a:lumMod val="105000"/>
                    <a:satMod val="103000"/>
                    <a:tint val="73000"/>
                    <a:alpha val="66000"/>
                  </a:schemeClr>
                </a:gs>
                <a:gs pos="100000">
                  <a:schemeClr val="accent6">
                    <a:lumMod val="105000"/>
                    <a:satMod val="109000"/>
                    <a:tint val="81000"/>
                    <a:alpha val="66000"/>
                  </a:schemeClr>
                </a:gs>
              </a:gsLst>
              <a:lin ang="5400000" scaled="0"/>
              <a:tileRect/>
            </a:gra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200" dirty="0"/>
                <a:t>Adaptation</a:t>
              </a:r>
            </a:p>
          </p:txBody>
        </p:sp>
        <p:sp>
          <p:nvSpPr>
            <p:cNvPr id="9" name="Oval 7">
              <a:extLst>
                <a:ext uri="{FF2B5EF4-FFF2-40B4-BE49-F238E27FC236}">
                  <a16:creationId xmlns:a16="http://schemas.microsoft.com/office/drawing/2014/main" xmlns="" id="{42C75292-C871-476A-9A6B-799B0BD7CB01}"/>
                </a:ext>
              </a:extLst>
            </p:cNvPr>
            <p:cNvSpPr/>
            <p:nvPr/>
          </p:nvSpPr>
          <p:spPr>
            <a:xfrm>
              <a:off x="3820160" y="2255520"/>
              <a:ext cx="1371600" cy="1320800"/>
            </a:xfrm>
            <a:prstGeom prst="ellipse">
              <a:avLst/>
            </a:prstGeom>
            <a:gradFill flip="none" rotWithShape="1">
              <a:gsLst>
                <a:gs pos="0">
                  <a:schemeClr val="accent2">
                    <a:lumMod val="110000"/>
                    <a:satMod val="105000"/>
                    <a:tint val="67000"/>
                    <a:alpha val="83000"/>
                  </a:schemeClr>
                </a:gs>
                <a:gs pos="50000">
                  <a:schemeClr val="accent2">
                    <a:lumMod val="105000"/>
                    <a:satMod val="103000"/>
                    <a:tint val="73000"/>
                    <a:alpha val="83000"/>
                  </a:schemeClr>
                </a:gs>
                <a:gs pos="100000">
                  <a:schemeClr val="accent2">
                    <a:lumMod val="105000"/>
                    <a:satMod val="109000"/>
                    <a:tint val="81000"/>
                    <a:alpha val="83000"/>
                  </a:schemeClr>
                </a:gs>
              </a:gsLst>
              <a:lin ang="5400000" scaled="0"/>
              <a:tileRect/>
            </a:gra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a:t>Productivity</a:t>
              </a:r>
            </a:p>
          </p:txBody>
        </p:sp>
      </p:grpSp>
      <p:sp>
        <p:nvSpPr>
          <p:cNvPr id="10" name="Textfeld 9">
            <a:extLst>
              <a:ext uri="{FF2B5EF4-FFF2-40B4-BE49-F238E27FC236}">
                <a16:creationId xmlns:a16="http://schemas.microsoft.com/office/drawing/2014/main" xmlns="" id="{7922FA8D-724B-4FCC-B050-568FE2D0D799}"/>
              </a:ext>
            </a:extLst>
          </p:cNvPr>
          <p:cNvSpPr txBox="1"/>
          <p:nvPr/>
        </p:nvSpPr>
        <p:spPr>
          <a:xfrm>
            <a:off x="375559" y="1601764"/>
            <a:ext cx="4249420" cy="1754326"/>
          </a:xfrm>
          <a:prstGeom prst="rect">
            <a:avLst/>
          </a:prstGeom>
          <a:noFill/>
        </p:spPr>
        <p:txBody>
          <a:bodyPr wrap="square" rtlCol="0">
            <a:spAutoFit/>
          </a:bodyPr>
          <a:lstStyle/>
          <a:p>
            <a:r>
              <a:rPr lang="en-GB" dirty="0" err="1">
                <a:latin typeface="+mj-lt"/>
              </a:rPr>
              <a:t>Wiebke</a:t>
            </a:r>
            <a:r>
              <a:rPr lang="en-GB" dirty="0">
                <a:latin typeface="+mj-lt"/>
              </a:rPr>
              <a:t> presented the challenges for agriculture by </a:t>
            </a:r>
            <a:r>
              <a:rPr lang="en-GB" b="1" dirty="0">
                <a:latin typeface="+mj-lt"/>
              </a:rPr>
              <a:t>2050</a:t>
            </a:r>
            <a:r>
              <a:rPr lang="en-GB" dirty="0">
                <a:latin typeface="+mj-lt"/>
              </a:rPr>
              <a:t>, namely to </a:t>
            </a:r>
            <a:r>
              <a:rPr lang="en-US" b="1" dirty="0">
                <a:latin typeface="+mj-lt"/>
              </a:rPr>
              <a:t>double world food</a:t>
            </a:r>
            <a:r>
              <a:rPr lang="en-US" dirty="0">
                <a:latin typeface="+mj-lt"/>
              </a:rPr>
              <a:t> </a:t>
            </a:r>
            <a:r>
              <a:rPr lang="en-US" b="1" dirty="0">
                <a:latin typeface="+mj-lt"/>
              </a:rPr>
              <a:t>production</a:t>
            </a:r>
            <a:r>
              <a:rPr lang="en-US" dirty="0">
                <a:latin typeface="+mj-lt"/>
              </a:rPr>
              <a:t> on the same amount of land, make farms, fields and landscapes more </a:t>
            </a:r>
            <a:r>
              <a:rPr lang="en-US" b="1" dirty="0">
                <a:latin typeface="+mj-lt"/>
              </a:rPr>
              <a:t>resistant</a:t>
            </a:r>
            <a:r>
              <a:rPr lang="en-US" dirty="0">
                <a:latin typeface="+mj-lt"/>
              </a:rPr>
              <a:t> to </a:t>
            </a:r>
            <a:r>
              <a:rPr lang="en-US" b="1" dirty="0">
                <a:latin typeface="+mj-lt"/>
              </a:rPr>
              <a:t>extreme weather</a:t>
            </a:r>
            <a:r>
              <a:rPr lang="en-US" dirty="0">
                <a:latin typeface="+mj-lt"/>
              </a:rPr>
              <a:t>, while massively </a:t>
            </a:r>
            <a:r>
              <a:rPr lang="en-US" b="1" dirty="0">
                <a:latin typeface="+mj-lt"/>
              </a:rPr>
              <a:t>reducing GHG</a:t>
            </a:r>
            <a:r>
              <a:rPr lang="en-US" dirty="0">
                <a:latin typeface="+mj-lt"/>
              </a:rPr>
              <a:t>.</a:t>
            </a:r>
          </a:p>
        </p:txBody>
      </p:sp>
      <p:sp>
        <p:nvSpPr>
          <p:cNvPr id="11" name="Textfeld 10">
            <a:extLst>
              <a:ext uri="{FF2B5EF4-FFF2-40B4-BE49-F238E27FC236}">
                <a16:creationId xmlns:a16="http://schemas.microsoft.com/office/drawing/2014/main" xmlns="" id="{F6584194-47BE-417E-882E-F706B02060D5}"/>
              </a:ext>
            </a:extLst>
          </p:cNvPr>
          <p:cNvSpPr txBox="1"/>
          <p:nvPr/>
        </p:nvSpPr>
        <p:spPr>
          <a:xfrm>
            <a:off x="7621907" y="1601764"/>
            <a:ext cx="1066800" cy="954107"/>
          </a:xfrm>
          <a:prstGeom prst="rect">
            <a:avLst/>
          </a:prstGeom>
          <a:noFill/>
        </p:spPr>
        <p:txBody>
          <a:bodyPr wrap="square" rtlCol="0">
            <a:spAutoFit/>
          </a:bodyPr>
          <a:lstStyle/>
          <a:p>
            <a:r>
              <a:rPr lang="de-DE" sz="1400" i="1" dirty="0"/>
              <a:t>Goals </a:t>
            </a:r>
            <a:r>
              <a:rPr lang="de-DE" sz="1400" i="1" dirty="0" err="1"/>
              <a:t>of</a:t>
            </a:r>
            <a:r>
              <a:rPr lang="de-DE" sz="1400" i="1" dirty="0"/>
              <a:t> Climate-smart </a:t>
            </a:r>
            <a:r>
              <a:rPr lang="de-DE" sz="1400" i="1" dirty="0" err="1"/>
              <a:t>Agriculture</a:t>
            </a:r>
            <a:r>
              <a:rPr lang="de-DE" sz="1400" i="1" dirty="0"/>
              <a:t> </a:t>
            </a:r>
          </a:p>
        </p:txBody>
      </p:sp>
    </p:spTree>
    <p:extLst>
      <p:ext uri="{BB962C8B-B14F-4D97-AF65-F5344CB8AC3E}">
        <p14:creationId xmlns:p14="http://schemas.microsoft.com/office/powerpoint/2010/main" val="99018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8600" y="-304800"/>
            <a:ext cx="8229600" cy="1143000"/>
          </a:xfrm>
        </p:spPr>
        <p:txBody>
          <a:bodyPr/>
          <a:lstStyle/>
          <a:p>
            <a:pPr eaLnBrk="1" hangingPunct="1"/>
            <a:r>
              <a:rPr lang="en-GB" altLang="de-DE" dirty="0"/>
              <a:t>Q &amp; A</a:t>
            </a:r>
          </a:p>
        </p:txBody>
      </p:sp>
      <p:cxnSp>
        <p:nvCxnSpPr>
          <p:cNvPr id="5" name="Gerader Verbinder 4"/>
          <p:cNvCxnSpPr/>
          <p:nvPr/>
        </p:nvCxnSpPr>
        <p:spPr>
          <a:xfrm>
            <a:off x="0" y="6858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3" name="Rechteck 2">
            <a:extLst>
              <a:ext uri="{FF2B5EF4-FFF2-40B4-BE49-F238E27FC236}">
                <a16:creationId xmlns:a16="http://schemas.microsoft.com/office/drawing/2014/main" xmlns="" id="{CBBA0179-DB1A-49CD-8933-0039FB2536AA}"/>
              </a:ext>
            </a:extLst>
          </p:cNvPr>
          <p:cNvSpPr/>
          <p:nvPr/>
        </p:nvSpPr>
        <p:spPr>
          <a:xfrm>
            <a:off x="53009" y="831574"/>
            <a:ext cx="9144000" cy="4488473"/>
          </a:xfrm>
          <a:prstGeom prst="rect">
            <a:avLst/>
          </a:prstGeom>
        </p:spPr>
        <p:txBody>
          <a:bodyPr wrap="square">
            <a:spAutoFit/>
          </a:bodyPr>
          <a:lstStyle/>
          <a:p>
            <a:pPr>
              <a:lnSpc>
                <a:spcPct val="107000"/>
              </a:lnSpc>
              <a:spcAft>
                <a:spcPts val="800"/>
              </a:spcAft>
            </a:pPr>
            <a:r>
              <a:rPr lang="en-US" sz="1400" b="1" dirty="0">
                <a:latin typeface="Calibri" panose="020F0502020204030204" pitchFamily="34" charset="0"/>
                <a:ea typeface="Calibri" panose="020F0502020204030204" pitchFamily="34" charset="0"/>
                <a:cs typeface="Times New Roman" panose="02020603050405020304" pitchFamily="18" charset="0"/>
              </a:rPr>
              <a:t>What is Coppicing? </a:t>
            </a:r>
            <a:r>
              <a:rPr lang="en-US" sz="1400" dirty="0">
                <a:latin typeface="Calibri" panose="020F0502020204030204" pitchFamily="34" charset="0"/>
                <a:ea typeface="Calibri" panose="020F0502020204030204" pitchFamily="34" charset="0"/>
                <a:cs typeface="Times New Roman" panose="02020603050405020304" pitchFamily="18" charset="0"/>
              </a:rPr>
              <a:t>A traditional method of woodland management which exploits the capacity of many species of trees to put out new shoots from their stump or roots if cut down. (Source: Wikipedia) </a:t>
            </a: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b="1" dirty="0">
                <a:latin typeface="Calibri" panose="020F0502020204030204" pitchFamily="34" charset="0"/>
                <a:ea typeface="Calibri" panose="020F0502020204030204" pitchFamily="34" charset="0"/>
                <a:cs typeface="Times New Roman" panose="02020603050405020304" pitchFamily="18" charset="0"/>
              </a:rPr>
              <a:t>What is wind winnowing? </a:t>
            </a:r>
            <a:r>
              <a:rPr lang="en-US" sz="1400" dirty="0">
                <a:latin typeface="Calibri" panose="020F0502020204030204" pitchFamily="34" charset="0"/>
                <a:ea typeface="Calibri" panose="020F0502020204030204" pitchFamily="34" charset="0"/>
                <a:cs typeface="Times New Roman" panose="02020603050405020304" pitchFamily="18" charset="0"/>
              </a:rPr>
              <a:t>An agricultural method developed by ancient cultures for separating grain from chaff. It is also used to remove hay and chaff or other pests from stored grain. Threshing, the loosening of grain or seeds from the husks and straw, is the step in the chaff-removal processed into the air so that the wind blows away the lighter chaff, while the heavier grains fall back down for recovery. (Source: Wikipedia)</a:t>
            </a: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 - For the farmers it is not profitable to pay people for harvesting and to carry yields to local markets. Market prices are very low. </a:t>
            </a: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Courier New" panose="02070309020205020404" pitchFamily="49" charset="0"/>
              <a:buChar char="o"/>
            </a:pPr>
            <a:r>
              <a:rPr lang="en-US" sz="1400" dirty="0">
                <a:latin typeface="Calibri" panose="020F0502020204030204" pitchFamily="34" charset="0"/>
                <a:ea typeface="Calibri" panose="020F0502020204030204" pitchFamily="34" charset="0"/>
                <a:cs typeface="Times New Roman" panose="02020603050405020304" pitchFamily="18" charset="0"/>
              </a:rPr>
              <a:t>CSA does not operate in a vacuum. Think beyond in the value chain and marketability of crops</a:t>
            </a: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 How to take agricultural risk insurance? Smart is in the center. Productivity and mitigation/adaptation can be overlapping. </a:t>
            </a: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Courier New" panose="02070309020205020404" pitchFamily="49" charset="0"/>
              <a:buChar char="o"/>
            </a:pPr>
            <a:r>
              <a:rPr lang="en-US" sz="1400" dirty="0">
                <a:latin typeface="Calibri" panose="020F0502020204030204" pitchFamily="34" charset="0"/>
                <a:ea typeface="Calibri" panose="020F0502020204030204" pitchFamily="34" charset="0"/>
                <a:cs typeface="Times New Roman" panose="02020603050405020304" pitchFamily="18" charset="0"/>
              </a:rPr>
              <a:t>Study from C. </a:t>
            </a:r>
            <a:r>
              <a:rPr lang="en-US" sz="1400" dirty="0" err="1">
                <a:latin typeface="Calibri" panose="020F0502020204030204" pitchFamily="34" charset="0"/>
                <a:ea typeface="Calibri" panose="020F0502020204030204" pitchFamily="34" charset="0"/>
                <a:cs typeface="Times New Roman" panose="02020603050405020304" pitchFamily="18" charset="0"/>
              </a:rPr>
              <a:t>Lamanna</a:t>
            </a:r>
            <a:r>
              <a:rPr lang="en-US" sz="1400" dirty="0">
                <a:latin typeface="Calibri" panose="020F0502020204030204" pitchFamily="34" charset="0"/>
                <a:ea typeface="Calibri" panose="020F0502020204030204" pitchFamily="34" charset="0"/>
                <a:cs typeface="Times New Roman" panose="02020603050405020304" pitchFamily="18" charset="0"/>
              </a:rPr>
              <a:t> (World Agroforestry Center) provides evidence, which practices are climate smart. Agroforestry can give you better yields in one, but not in the other setting. Context-specific, which is a challenge. More evidence (CBA, feasibility studies) are needed. We know enough about the options, to know which are robust and are likely to be good. </a:t>
            </a: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 The micro-climates in Mauritius is a challenge. </a:t>
            </a: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Courier New" panose="02070309020205020404" pitchFamily="49" charset="0"/>
              <a:buChar char="o"/>
            </a:pPr>
            <a:r>
              <a:rPr lang="en-US" sz="1400" dirty="0">
                <a:latin typeface="Calibri" panose="020F0502020204030204" pitchFamily="34" charset="0"/>
                <a:ea typeface="Calibri" panose="020F0502020204030204" pitchFamily="34" charset="0"/>
                <a:cs typeface="Times New Roman" panose="02020603050405020304" pitchFamily="18" charset="0"/>
              </a:rPr>
              <a:t>A key challenge for adoption of CSA. There is a certain risk for the farmer involved. </a:t>
            </a:r>
            <a:endParaRPr lang="de-DE"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9431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447800"/>
            <a:ext cx="8229600" cy="1143000"/>
          </a:xfrm>
        </p:spPr>
        <p:txBody>
          <a:bodyPr/>
          <a:lstStyle/>
          <a:p>
            <a:pPr eaLnBrk="1" hangingPunct="1"/>
            <a:r>
              <a:rPr lang="en-GB" altLang="de-DE" dirty="0"/>
              <a:t>The Climate Proofing approach – Introduction and steps</a:t>
            </a:r>
          </a:p>
        </p:txBody>
      </p:sp>
      <p:cxnSp>
        <p:nvCxnSpPr>
          <p:cNvPr id="5" name="Gerader Verbinder 4"/>
          <p:cNvCxnSpPr/>
          <p:nvPr/>
        </p:nvCxnSpPr>
        <p:spPr>
          <a:xfrm>
            <a:off x="0" y="34290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962105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3198095" y="1069105"/>
            <a:ext cx="6498336" cy="4817326"/>
          </a:xfrm>
          <a:prstGeom prst="rect">
            <a:avLst/>
          </a:prstGeom>
        </p:spPr>
      </p:pic>
      <p:grpSp>
        <p:nvGrpSpPr>
          <p:cNvPr id="5" name="Gruppieren 4"/>
          <p:cNvGrpSpPr/>
          <p:nvPr/>
        </p:nvGrpSpPr>
        <p:grpSpPr>
          <a:xfrm>
            <a:off x="304800" y="1295400"/>
            <a:ext cx="3352800" cy="3886200"/>
            <a:chOff x="228600" y="2133600"/>
            <a:chExt cx="3581400" cy="3581400"/>
          </a:xfrm>
        </p:grpSpPr>
        <p:sp>
          <p:nvSpPr>
            <p:cNvPr id="4" name="Rechteck 3"/>
            <p:cNvSpPr/>
            <p:nvPr/>
          </p:nvSpPr>
          <p:spPr>
            <a:xfrm>
              <a:off x="228600" y="2133600"/>
              <a:ext cx="3581400" cy="3581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p:cNvSpPr txBox="1"/>
            <p:nvPr/>
          </p:nvSpPr>
          <p:spPr>
            <a:xfrm>
              <a:off x="572915" y="2354639"/>
              <a:ext cx="3200400" cy="3139321"/>
            </a:xfrm>
            <a:prstGeom prst="rect">
              <a:avLst/>
            </a:prstGeom>
            <a:noFill/>
          </p:spPr>
          <p:txBody>
            <a:bodyPr wrap="square" rtlCol="0">
              <a:spAutoFit/>
            </a:bodyPr>
            <a:lstStyle/>
            <a:p>
              <a:r>
                <a:rPr lang="en-GB" dirty="0"/>
                <a:t>Climate Proofing: </a:t>
              </a:r>
            </a:p>
            <a:p>
              <a:r>
                <a:rPr lang="en-GB" dirty="0"/>
                <a:t>A methodological approach aimed at incorporating issues of climate change into development planning. It enables development measures to be analysed with regard to current and future climate challenges and opportunities presented by climate change. </a:t>
              </a:r>
            </a:p>
          </p:txBody>
        </p:sp>
      </p:grpSp>
      <p:sp>
        <p:nvSpPr>
          <p:cNvPr id="8" name="Foliennummernplatzhalter 7"/>
          <p:cNvSpPr>
            <a:spLocks noGrp="1"/>
          </p:cNvSpPr>
          <p:nvPr>
            <p:ph type="sldNum" sz="quarter" idx="12"/>
          </p:nvPr>
        </p:nvSpPr>
        <p:spPr/>
        <p:txBody>
          <a:bodyPr/>
          <a:lstStyle/>
          <a:p>
            <a:pPr>
              <a:defRPr/>
            </a:pPr>
            <a:fld id="{034DBEFC-2DBA-43BF-8C56-FABC31E27A4D}" type="slidenum">
              <a:rPr lang="en-US" smtClean="0"/>
              <a:pPr>
                <a:defRPr/>
              </a:pPr>
              <a:t>24</a:t>
            </a:fld>
            <a:endParaRPr lang="en-US"/>
          </a:p>
        </p:txBody>
      </p:sp>
      <p:sp>
        <p:nvSpPr>
          <p:cNvPr id="9" name="Textfeld 8"/>
          <p:cNvSpPr txBox="1"/>
          <p:nvPr/>
        </p:nvSpPr>
        <p:spPr>
          <a:xfrm>
            <a:off x="381000" y="304800"/>
            <a:ext cx="3276600" cy="707886"/>
          </a:xfrm>
          <a:prstGeom prst="rect">
            <a:avLst/>
          </a:prstGeom>
          <a:noFill/>
          <a:ln w="28575">
            <a:solidFill>
              <a:srgbClr val="F79646"/>
            </a:solidFill>
          </a:ln>
        </p:spPr>
        <p:txBody>
          <a:bodyPr wrap="square" rtlCol="0">
            <a:spAutoFit/>
          </a:bodyPr>
          <a:lstStyle/>
          <a:p>
            <a:pPr algn="ctr"/>
            <a:r>
              <a:rPr lang="de-DE" sz="2000" dirty="0" err="1"/>
              <a:t>Introduction</a:t>
            </a:r>
            <a:r>
              <a:rPr lang="de-DE" sz="2000" dirty="0"/>
              <a:t>: </a:t>
            </a:r>
            <a:r>
              <a:rPr lang="de-DE" sz="2000" dirty="0" err="1"/>
              <a:t>the</a:t>
            </a:r>
            <a:r>
              <a:rPr lang="de-DE" sz="2000" dirty="0"/>
              <a:t> Climate </a:t>
            </a:r>
            <a:r>
              <a:rPr lang="de-DE" sz="2000" dirty="0" err="1"/>
              <a:t>Proofing</a:t>
            </a:r>
            <a:r>
              <a:rPr lang="de-DE" sz="2000" dirty="0"/>
              <a:t> </a:t>
            </a:r>
            <a:r>
              <a:rPr lang="de-DE" sz="2000" dirty="0" err="1"/>
              <a:t>approach</a:t>
            </a:r>
            <a:r>
              <a:rPr lang="de-DE" sz="2000" dirty="0"/>
              <a:t> </a:t>
            </a:r>
            <a:endParaRPr lang="en-GB" sz="2000" dirty="0"/>
          </a:p>
        </p:txBody>
      </p:sp>
      <p:sp>
        <p:nvSpPr>
          <p:cNvPr id="7" name="Rechteck 6">
            <a:extLst>
              <a:ext uri="{FF2B5EF4-FFF2-40B4-BE49-F238E27FC236}">
                <a16:creationId xmlns:a16="http://schemas.microsoft.com/office/drawing/2014/main" xmlns="" id="{3BA33A5F-0E7F-4EE0-8F8F-D2204545A9A2}"/>
              </a:ext>
            </a:extLst>
          </p:cNvPr>
          <p:cNvSpPr/>
          <p:nvPr/>
        </p:nvSpPr>
        <p:spPr>
          <a:xfrm>
            <a:off x="79956" y="5303699"/>
            <a:ext cx="3730044" cy="1169551"/>
          </a:xfrm>
          <a:prstGeom prst="rect">
            <a:avLst/>
          </a:prstGeom>
        </p:spPr>
        <p:txBody>
          <a:bodyPr wrap="square">
            <a:spAutoFit/>
          </a:bodyPr>
          <a:lstStyle/>
          <a:p>
            <a:r>
              <a:rPr lang="de-DE" sz="1400" dirty="0">
                <a:hlinkClick r:id="rId4"/>
              </a:rPr>
              <a:t>http://www.saaiks.net/blog/mshare_ressource/tackling-climate-change-in-agriculture-approaches-to-climate-change-adaptation-and-climate-smart-agriculture-in-southern-africa/</a:t>
            </a:r>
            <a:endParaRPr lang="en-GB" sz="1400" dirty="0"/>
          </a:p>
        </p:txBody>
      </p:sp>
    </p:spTree>
    <p:extLst>
      <p:ext uri="{BB962C8B-B14F-4D97-AF65-F5344CB8AC3E}">
        <p14:creationId xmlns:p14="http://schemas.microsoft.com/office/powerpoint/2010/main" val="1060259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1143000"/>
          </a:xfrm>
        </p:spPr>
        <p:txBody>
          <a:bodyPr/>
          <a:lstStyle/>
          <a:p>
            <a:r>
              <a:rPr lang="fr-FR" dirty="0"/>
              <a:t>Module A</a:t>
            </a:r>
            <a:br>
              <a:rPr lang="fr-FR" dirty="0"/>
            </a:br>
            <a:r>
              <a:rPr lang="fr-FR" dirty="0" err="1"/>
              <a:t>Assess</a:t>
            </a:r>
            <a:r>
              <a:rPr lang="fr-FR" dirty="0"/>
              <a:t> the </a:t>
            </a:r>
            <a:r>
              <a:rPr lang="fr-FR" dirty="0" err="1"/>
              <a:t>risk</a:t>
            </a:r>
            <a:r>
              <a:rPr lang="fr-FR" dirty="0"/>
              <a:t> Part 1: </a:t>
            </a:r>
            <a:r>
              <a:rPr lang="fr-FR" dirty="0" err="1"/>
              <a:t>current</a:t>
            </a:r>
            <a:r>
              <a:rPr lang="fr-FR" dirty="0"/>
              <a:t> situation</a:t>
            </a:r>
          </a:p>
        </p:txBody>
      </p:sp>
      <p:sp>
        <p:nvSpPr>
          <p:cNvPr id="3" name="Inhaltsplatzhalter 2"/>
          <p:cNvSpPr>
            <a:spLocks noGrp="1"/>
          </p:cNvSpPr>
          <p:nvPr>
            <p:ph idx="1"/>
          </p:nvPr>
        </p:nvSpPr>
        <p:spPr>
          <a:xfrm>
            <a:off x="457200" y="1200150"/>
            <a:ext cx="8686800" cy="5429250"/>
          </a:xfrm>
        </p:spPr>
        <p:txBody>
          <a:bodyPr/>
          <a:lstStyle/>
          <a:p>
            <a:pPr marL="0" indent="0">
              <a:buNone/>
            </a:pPr>
            <a:r>
              <a:rPr lang="fr-FR" sz="2000" dirty="0"/>
              <a:t>Learning objectives: </a:t>
            </a:r>
          </a:p>
          <a:p>
            <a:pPr lvl="0"/>
            <a:r>
              <a:rPr lang="en-GB" sz="2000" dirty="0"/>
              <a:t>Analyse the current risks and additional challenges caused by climate change in a defined system of interest </a:t>
            </a:r>
          </a:p>
          <a:p>
            <a:pPr lvl="0"/>
            <a:r>
              <a:rPr lang="en-GB" sz="2000" dirty="0"/>
              <a:t>Identify and handle the different factors contributing to “risk” in a system: sensitivity, adaptive capacity, basic vulnerability, hazard, exposure, and potential impacts</a:t>
            </a:r>
          </a:p>
          <a:p>
            <a:pPr lvl="0"/>
            <a:r>
              <a:rPr lang="en-GB" sz="2000" dirty="0"/>
              <a:t>Define the need for action according to the projected risk (the probability of climate hazards and the extent of damage) in the system</a:t>
            </a:r>
          </a:p>
          <a:p>
            <a:pPr marL="0" lvl="0" indent="0">
              <a:buNone/>
            </a:pPr>
            <a:r>
              <a:rPr lang="fr-FR" sz="2000" dirty="0" err="1"/>
              <a:t>Steps</a:t>
            </a:r>
            <a:r>
              <a:rPr lang="fr-FR" sz="2000" dirty="0"/>
              <a:t>: </a:t>
            </a:r>
          </a:p>
          <a:p>
            <a:pPr lvl="0">
              <a:buFont typeface="Wingdings" panose="05000000000000000000" pitchFamily="2" charset="2"/>
              <a:buChar char="Ø"/>
            </a:pPr>
            <a:r>
              <a:rPr lang="en-GB" sz="2000" dirty="0"/>
              <a:t>Discuss within your group the system of interest: the exposure unit you will assess during the training. </a:t>
            </a:r>
          </a:p>
          <a:p>
            <a:pPr lvl="0">
              <a:buFont typeface="Wingdings" panose="05000000000000000000" pitchFamily="2" charset="2"/>
              <a:buChar char="Ø"/>
            </a:pPr>
            <a:r>
              <a:rPr lang="en-GB" sz="2000" dirty="0"/>
              <a:t>List up to five key actors of the system of interest and also explore their roles and responsibilities. </a:t>
            </a:r>
          </a:p>
          <a:p>
            <a:pPr lvl="0">
              <a:buFont typeface="Wingdings" panose="05000000000000000000" pitchFamily="2" charset="2"/>
              <a:buChar char="Ø"/>
            </a:pPr>
            <a:r>
              <a:rPr lang="en-GB" sz="2000" dirty="0"/>
              <a:t>Explore further key elements of the system such as social, technical or natural components and give an estimate of their actual status quo on the tendencies. </a:t>
            </a:r>
            <a:r>
              <a:rPr lang="fr-FR" sz="2000" dirty="0"/>
              <a:t> </a:t>
            </a:r>
          </a:p>
        </p:txBody>
      </p:sp>
      <p:cxnSp>
        <p:nvCxnSpPr>
          <p:cNvPr id="4" name="Gerader Verbinder 3"/>
          <p:cNvCxnSpPr/>
          <p:nvPr/>
        </p:nvCxnSpPr>
        <p:spPr>
          <a:xfrm>
            <a:off x="0" y="1137874"/>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706143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p:cNvCxnSpPr/>
          <p:nvPr/>
        </p:nvCxnSpPr>
        <p:spPr>
          <a:xfrm>
            <a:off x="0" y="12954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2" name="Titel 1"/>
          <p:cNvSpPr>
            <a:spLocks noGrp="1"/>
          </p:cNvSpPr>
          <p:nvPr>
            <p:ph type="title"/>
          </p:nvPr>
        </p:nvSpPr>
        <p:spPr>
          <a:xfrm>
            <a:off x="1524000" y="0"/>
            <a:ext cx="5715000" cy="1143000"/>
          </a:xfrm>
        </p:spPr>
        <p:txBody>
          <a:bodyPr/>
          <a:lstStyle/>
          <a:p>
            <a:r>
              <a:rPr lang="fr-FR" sz="3600" dirty="0"/>
              <a:t>Action </a:t>
            </a:r>
            <a:r>
              <a:rPr lang="fr-FR" sz="3600" dirty="0" err="1"/>
              <a:t>learning</a:t>
            </a:r>
            <a:r>
              <a:rPr lang="fr-FR" sz="3600" dirty="0"/>
              <a:t/>
            </a:r>
            <a:br>
              <a:rPr lang="fr-FR" sz="3600" dirty="0"/>
            </a:br>
            <a:r>
              <a:rPr lang="fr-FR" sz="3600" dirty="0" err="1"/>
              <a:t>Risk</a:t>
            </a:r>
            <a:r>
              <a:rPr lang="fr-FR" sz="3600" dirty="0"/>
              <a:t> </a:t>
            </a:r>
            <a:r>
              <a:rPr lang="fr-FR" sz="3600" dirty="0" err="1"/>
              <a:t>function</a:t>
            </a:r>
            <a:r>
              <a:rPr lang="fr-FR" sz="3600" dirty="0"/>
              <a:t> </a:t>
            </a:r>
          </a:p>
        </p:txBody>
      </p:sp>
      <p:sp>
        <p:nvSpPr>
          <p:cNvPr id="5" name="Ellipse 4"/>
          <p:cNvSpPr/>
          <p:nvPr/>
        </p:nvSpPr>
        <p:spPr>
          <a:xfrm>
            <a:off x="4991100" y="5791200"/>
            <a:ext cx="2057400" cy="76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sz="1600" dirty="0"/>
              <a:t>IPCC 2014</a:t>
            </a:r>
          </a:p>
        </p:txBody>
      </p:sp>
      <p:pic>
        <p:nvPicPr>
          <p:cNvPr id="3" name="Grafik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7200" y="1670641"/>
            <a:ext cx="4114800" cy="5013678"/>
          </a:xfrm>
          <a:prstGeom prst="rect">
            <a:avLst/>
          </a:prstGeom>
        </p:spPr>
      </p:pic>
      <p:pic>
        <p:nvPicPr>
          <p:cNvPr id="7" name="Bild 9" descr="Macintosh HD:Users:britta:Desktop:IPCC5AR.png"/>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0" y="2362200"/>
            <a:ext cx="4514215" cy="3069590"/>
          </a:xfrm>
          <a:prstGeom prst="rect">
            <a:avLst/>
          </a:prstGeom>
          <a:noFill/>
          <a:ln>
            <a:solidFill>
              <a:schemeClr val="tx1"/>
            </a:solidFill>
          </a:ln>
        </p:spPr>
      </p:pic>
      <p:sp>
        <p:nvSpPr>
          <p:cNvPr id="4" name="Foliennummernplatzhalter 3"/>
          <p:cNvSpPr>
            <a:spLocks noGrp="1"/>
          </p:cNvSpPr>
          <p:nvPr>
            <p:ph type="sldNum" sz="quarter" idx="12"/>
          </p:nvPr>
        </p:nvSpPr>
        <p:spPr/>
        <p:txBody>
          <a:bodyPr/>
          <a:lstStyle/>
          <a:p>
            <a:pPr>
              <a:defRPr/>
            </a:pPr>
            <a:fld id="{034DBEFC-2DBA-43BF-8C56-FABC31E27A4D}" type="slidenum">
              <a:rPr lang="en-US" smtClean="0"/>
              <a:pPr>
                <a:defRPr/>
              </a:pPr>
              <a:t>26</a:t>
            </a:fld>
            <a:endParaRPr lang="en-US"/>
          </a:p>
        </p:txBody>
      </p:sp>
    </p:spTree>
    <p:extLst>
      <p:ext uri="{BB962C8B-B14F-4D97-AF65-F5344CB8AC3E}">
        <p14:creationId xmlns:p14="http://schemas.microsoft.com/office/powerpoint/2010/main" val="18790160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3124200"/>
            <a:ext cx="9135979" cy="1470025"/>
          </a:xfrm>
        </p:spPr>
        <p:txBody>
          <a:bodyPr/>
          <a:lstStyle/>
          <a:p>
            <a:pPr marL="171450" indent="-171450" algn="l" eaLnBrk="1" fontAlgn="auto" hangingPunct="1">
              <a:lnSpc>
                <a:spcPct val="120000"/>
              </a:lnSpc>
              <a:spcBef>
                <a:spcPts val="0"/>
              </a:spcBef>
              <a:spcAft>
                <a:spcPts val="0"/>
              </a:spcAft>
              <a:defRPr/>
            </a:pPr>
            <a:r>
              <a:rPr lang="en-US" sz="1500" b="1" kern="0" dirty="0"/>
              <a:t/>
            </a:r>
            <a:br>
              <a:rPr lang="en-US" sz="1500" b="1" kern="0" dirty="0"/>
            </a:br>
            <a:r>
              <a:rPr lang="en-GB" sz="1500" b="1" dirty="0"/>
              <a:t>Risk</a:t>
            </a:r>
            <a:r>
              <a:rPr lang="en-GB" sz="1500" dirty="0"/>
              <a:t>: </a:t>
            </a:r>
            <a:r>
              <a:rPr lang="en-US" sz="1500" dirty="0"/>
              <a:t>The potential for consequences where something of value is at stake and where the outcome is uncertain, recognizing the diversity of values. Risk is often represented as probability of occurrence of hazardous events or trends multiplied by the impacts if these events or trends occur. Risk results from the </a:t>
            </a:r>
            <a:r>
              <a:rPr lang="en-US" sz="1500" b="1" dirty="0"/>
              <a:t>interaction of vulnerability, exposure, and hazard</a:t>
            </a:r>
            <a:r>
              <a:rPr lang="en-US" sz="1500" dirty="0"/>
              <a:t>. In this sense, the term risk primarily refers to the risks of climate-change impacts. </a:t>
            </a:r>
            <a:br>
              <a:rPr lang="en-US" sz="1500" dirty="0"/>
            </a:br>
            <a:r>
              <a:rPr lang="en-US" sz="1500" b="1" kern="0" dirty="0"/>
              <a:t>Hazard</a:t>
            </a:r>
            <a:r>
              <a:rPr lang="en-US" sz="1500" kern="0" dirty="0"/>
              <a:t>: The potential occurrence of a natural or human-induced physical event or trend or physical impact that may cause loss of life, injury or other health impacts, as well as damage and loss to property, infrastructure, livelihoods, service provision, ecosystems and environmental resources. In the IPCC AR5 report, the term hazard usually refers to climate related physical events or trends or their physical impacts. </a:t>
            </a:r>
            <a:br>
              <a:rPr lang="en-US" sz="1500" kern="0" dirty="0"/>
            </a:br>
            <a:r>
              <a:rPr lang="en-US" sz="1500" b="1" kern="0" dirty="0"/>
              <a:t>Exposure</a:t>
            </a:r>
            <a:r>
              <a:rPr lang="en-US" sz="1500" kern="0" dirty="0"/>
              <a:t>: The presence of people, livelihoods, species or ecosystems, environmental functions, services and resources, infrastructure or economic, social, or cultural assets in places and settings that could be adversely affected. </a:t>
            </a:r>
            <a:r>
              <a:rPr lang="en-US" sz="1500" dirty="0"/>
              <a:t/>
            </a:r>
            <a:br>
              <a:rPr lang="en-US" sz="1500" dirty="0"/>
            </a:br>
            <a:r>
              <a:rPr lang="en-US" sz="1500" b="1" kern="0" dirty="0"/>
              <a:t>Vulnerability</a:t>
            </a:r>
            <a:r>
              <a:rPr lang="en-US" sz="1500" kern="0" dirty="0"/>
              <a:t>: The propensity or predisposition to be adversely affected. Vulnerability encompasses a variety of concepts and elements including sensitivity or susceptibility to harm and lack of capacity to cope and adapt.</a:t>
            </a:r>
            <a:br>
              <a:rPr lang="en-US" sz="1500" kern="0" dirty="0"/>
            </a:br>
            <a:r>
              <a:rPr lang="en-US" sz="1500" b="1" kern="0" dirty="0"/>
              <a:t>Sensitivity</a:t>
            </a:r>
            <a:r>
              <a:rPr lang="en-US" sz="1500" kern="0" dirty="0"/>
              <a:t>: </a:t>
            </a:r>
            <a:r>
              <a:rPr lang="en-GB" sz="1500" dirty="0"/>
              <a:t>The degree to which a system or species is affected, either adversely or beneficially, by climate variability or change. The effect may be direct (e.g., a change in crop yield in response to a change in the mean, range, or variability of temperature) or indirect (e.g., damages caused by an increase in the frequency of coastal flooding due to sea level rise).</a:t>
            </a:r>
            <a:br>
              <a:rPr lang="en-GB" sz="1500" dirty="0"/>
            </a:br>
            <a:r>
              <a:rPr lang="en-US" sz="1500" b="1" dirty="0"/>
              <a:t>Adaptive capacity</a:t>
            </a:r>
            <a:r>
              <a:rPr lang="en-US" sz="1500" dirty="0"/>
              <a:t>: The ability of systems, institutions, humans, and other organisms to adjust to potential damage, to take advantage of opportunities, or to </a:t>
            </a:r>
            <a:r>
              <a:rPr lang="de-DE" sz="1500" dirty="0" err="1"/>
              <a:t>respond</a:t>
            </a:r>
            <a:r>
              <a:rPr lang="de-DE" sz="1500" dirty="0"/>
              <a:t> </a:t>
            </a:r>
            <a:r>
              <a:rPr lang="de-DE" sz="1500" dirty="0" err="1"/>
              <a:t>to</a:t>
            </a:r>
            <a:r>
              <a:rPr lang="de-DE" sz="1500" dirty="0"/>
              <a:t> </a:t>
            </a:r>
            <a:r>
              <a:rPr lang="de-DE" sz="1500" dirty="0" err="1"/>
              <a:t>consequences</a:t>
            </a:r>
            <a:r>
              <a:rPr lang="de-DE" sz="1500" dirty="0"/>
              <a:t>.</a:t>
            </a:r>
            <a:br>
              <a:rPr lang="de-DE" sz="1500" dirty="0"/>
            </a:br>
            <a:r>
              <a:rPr lang="de-DE" sz="1500" b="1" kern="0" dirty="0"/>
              <a:t>Adaptation </a:t>
            </a:r>
            <a:r>
              <a:rPr lang="en-US" sz="1500" b="1" kern="0" dirty="0"/>
              <a:t>measures </a:t>
            </a:r>
            <a:r>
              <a:rPr lang="en-US" sz="1500" kern="0" dirty="0"/>
              <a:t>can 1. reduce sensitivity, 2. increase coping &amp; adaptive capacity (and 3. potentially reduce exposure</a:t>
            </a:r>
            <a:r>
              <a:rPr lang="de-DE" sz="1500" kern="0" dirty="0"/>
              <a:t>)</a:t>
            </a:r>
            <a:endParaRPr lang="de-DE" sz="1500" dirty="0"/>
          </a:p>
        </p:txBody>
      </p:sp>
      <p:sp>
        <p:nvSpPr>
          <p:cNvPr id="5" name="Titel 1"/>
          <p:cNvSpPr txBox="1">
            <a:spLocks/>
          </p:cNvSpPr>
          <p:nvPr/>
        </p:nvSpPr>
        <p:spPr bwMode="auto">
          <a:xfrm>
            <a:off x="-10296" y="-30707"/>
            <a:ext cx="913597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fr-FR" sz="3600" dirty="0" err="1"/>
              <a:t>Risk</a:t>
            </a:r>
            <a:r>
              <a:rPr lang="fr-FR" sz="3600" dirty="0"/>
              <a:t> </a:t>
            </a:r>
            <a:r>
              <a:rPr lang="fr-FR" sz="3600" dirty="0" err="1"/>
              <a:t>function</a:t>
            </a:r>
            <a:r>
              <a:rPr lang="fr-FR" sz="3600" dirty="0"/>
              <a:t> </a:t>
            </a:r>
          </a:p>
          <a:p>
            <a:r>
              <a:rPr lang="fr-FR" sz="3600" dirty="0" err="1"/>
              <a:t>Definitions</a:t>
            </a:r>
            <a:r>
              <a:rPr lang="fr-FR" sz="3600" dirty="0"/>
              <a:t> </a:t>
            </a:r>
          </a:p>
        </p:txBody>
      </p:sp>
      <p:cxnSp>
        <p:nvCxnSpPr>
          <p:cNvPr id="6" name="Gerader Verbinder 5"/>
          <p:cNvCxnSpPr/>
          <p:nvPr/>
        </p:nvCxnSpPr>
        <p:spPr>
          <a:xfrm>
            <a:off x="0" y="11430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935892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2538"/>
            <a:ext cx="8229600" cy="1143000"/>
          </a:xfrm>
        </p:spPr>
        <p:txBody>
          <a:bodyPr/>
          <a:lstStyle/>
          <a:p>
            <a:r>
              <a:rPr lang="fr-FR" dirty="0"/>
              <a:t>Module A</a:t>
            </a:r>
            <a:br>
              <a:rPr lang="fr-FR" dirty="0"/>
            </a:br>
            <a:r>
              <a:rPr lang="fr-FR" dirty="0" err="1"/>
              <a:t>Assess</a:t>
            </a:r>
            <a:r>
              <a:rPr lang="fr-FR" dirty="0"/>
              <a:t> the </a:t>
            </a:r>
            <a:r>
              <a:rPr lang="fr-FR" dirty="0" err="1"/>
              <a:t>risk</a:t>
            </a:r>
            <a:r>
              <a:rPr lang="fr-FR" dirty="0"/>
              <a:t> Part 2 - future situation - I</a:t>
            </a:r>
          </a:p>
        </p:txBody>
      </p:sp>
      <p:cxnSp>
        <p:nvCxnSpPr>
          <p:cNvPr id="4" name="Gerader Verbinder 3"/>
          <p:cNvCxnSpPr/>
          <p:nvPr/>
        </p:nvCxnSpPr>
        <p:spPr>
          <a:xfrm>
            <a:off x="0" y="1137874"/>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5" name="Inhaltsplatzhalter 4"/>
          <p:cNvSpPr>
            <a:spLocks noGrp="1"/>
          </p:cNvSpPr>
          <p:nvPr>
            <p:ph idx="1"/>
          </p:nvPr>
        </p:nvSpPr>
        <p:spPr>
          <a:xfrm>
            <a:off x="381000" y="1428750"/>
            <a:ext cx="8229600" cy="5429250"/>
          </a:xfrm>
        </p:spPr>
        <p:txBody>
          <a:bodyPr/>
          <a:lstStyle/>
          <a:p>
            <a:pPr lvl="0"/>
            <a:r>
              <a:rPr lang="en-GB" sz="1800" dirty="0"/>
              <a:t>Identify the </a:t>
            </a:r>
            <a:r>
              <a:rPr lang="en-GB" sz="1800" b="1" dirty="0"/>
              <a:t>key climate related hazards </a:t>
            </a:r>
            <a:r>
              <a:rPr lang="en-GB" sz="1800" dirty="0"/>
              <a:t>(observed &amp; projected) of concern to which the system might be exposed. If possible, also note the frequency to which the system might get exposed to these signals.</a:t>
            </a:r>
          </a:p>
          <a:p>
            <a:pPr lvl="0"/>
            <a:r>
              <a:rPr lang="en-GB" sz="1800" dirty="0"/>
              <a:t>Consider next, if and how the system of interest’s actors and assets are </a:t>
            </a:r>
            <a:r>
              <a:rPr lang="en-GB" sz="1800" b="1" dirty="0"/>
              <a:t>sensitive</a:t>
            </a:r>
            <a:r>
              <a:rPr lang="en-GB" sz="1800" dirty="0"/>
              <a:t> to climate hazards. Think of ecological and social sensitivity. </a:t>
            </a:r>
            <a:r>
              <a:rPr lang="en-US" sz="1800" dirty="0"/>
              <a:t>Relate your assessment to the condition and trends of the system of interest. </a:t>
            </a:r>
            <a:r>
              <a:rPr lang="en-GB" sz="1800" dirty="0"/>
              <a:t>Take into consideration the actual situation and possible developments in the system (part 1). </a:t>
            </a:r>
          </a:p>
          <a:p>
            <a:r>
              <a:rPr lang="en-GB" sz="1800" dirty="0"/>
              <a:t>Note down the system’s </a:t>
            </a:r>
            <a:r>
              <a:rPr lang="en-GB" sz="1800" b="1" dirty="0"/>
              <a:t>current adaptive capacity </a:t>
            </a:r>
            <a:r>
              <a:rPr lang="en-GB" sz="1800" dirty="0"/>
              <a:t>that</a:t>
            </a:r>
            <a:r>
              <a:rPr lang="en-GB" sz="1800" i="1" dirty="0"/>
              <a:t> </a:t>
            </a:r>
            <a:r>
              <a:rPr lang="en-GB" sz="1800" dirty="0"/>
              <a:t>would increase the adaptive capacity of a community. What is the adaptive capacity of institutions to support climate adaptation? Are national or local governments and organisations supporting planned adaptation?</a:t>
            </a:r>
          </a:p>
          <a:p>
            <a:r>
              <a:rPr lang="en-GB" sz="1800" dirty="0"/>
              <a:t> Now brainstorm the </a:t>
            </a:r>
            <a:r>
              <a:rPr lang="en-GB" sz="1800" b="1" dirty="0"/>
              <a:t>potential impacts </a:t>
            </a:r>
            <a:r>
              <a:rPr lang="en-GB" sz="1800" dirty="0"/>
              <a:t>of the climate related hazards to the system of interest. </a:t>
            </a:r>
          </a:p>
          <a:p>
            <a:pPr lvl="1"/>
            <a:r>
              <a:rPr lang="en-GB" sz="1800" dirty="0"/>
              <a:t>First brainstorm the potential impacts to the </a:t>
            </a:r>
            <a:r>
              <a:rPr lang="en-GB" sz="1800" b="1" dirty="0"/>
              <a:t>biophysical</a:t>
            </a:r>
            <a:r>
              <a:rPr lang="en-GB" sz="1800" dirty="0"/>
              <a:t> part of the system by considering hazard in combination with the vulnerability factors. </a:t>
            </a:r>
          </a:p>
          <a:p>
            <a:pPr lvl="1"/>
            <a:r>
              <a:rPr lang="en-GB" sz="1800" dirty="0"/>
              <a:t>Then brainstorm </a:t>
            </a:r>
            <a:r>
              <a:rPr lang="en-GB" sz="1800" b="1" dirty="0"/>
              <a:t>socio-economic</a:t>
            </a:r>
            <a:r>
              <a:rPr lang="en-GB" sz="1800" dirty="0"/>
              <a:t> impacts, resulting from the biophysical impacts. </a:t>
            </a:r>
          </a:p>
        </p:txBody>
      </p:sp>
    </p:spTree>
    <p:extLst>
      <p:ext uri="{BB962C8B-B14F-4D97-AF65-F5344CB8AC3E}">
        <p14:creationId xmlns:p14="http://schemas.microsoft.com/office/powerpoint/2010/main" val="34198515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2538"/>
            <a:ext cx="8229600" cy="1143000"/>
          </a:xfrm>
        </p:spPr>
        <p:txBody>
          <a:bodyPr/>
          <a:lstStyle/>
          <a:p>
            <a:r>
              <a:rPr lang="fr-FR" dirty="0"/>
              <a:t>Module A</a:t>
            </a:r>
            <a:br>
              <a:rPr lang="fr-FR" dirty="0"/>
            </a:br>
            <a:r>
              <a:rPr lang="fr-FR" dirty="0" err="1"/>
              <a:t>Assess</a:t>
            </a:r>
            <a:r>
              <a:rPr lang="fr-FR" dirty="0"/>
              <a:t> the </a:t>
            </a:r>
            <a:r>
              <a:rPr lang="fr-FR" dirty="0" err="1"/>
              <a:t>risk</a:t>
            </a:r>
            <a:r>
              <a:rPr lang="fr-FR" dirty="0"/>
              <a:t> Part 2 - future situation - II </a:t>
            </a:r>
          </a:p>
        </p:txBody>
      </p:sp>
      <p:cxnSp>
        <p:nvCxnSpPr>
          <p:cNvPr id="4" name="Gerader Verbinder 3"/>
          <p:cNvCxnSpPr/>
          <p:nvPr/>
        </p:nvCxnSpPr>
        <p:spPr>
          <a:xfrm>
            <a:off x="0" y="1137874"/>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5" name="Inhaltsplatzhalter 4"/>
          <p:cNvSpPr>
            <a:spLocks noGrp="1"/>
          </p:cNvSpPr>
          <p:nvPr>
            <p:ph idx="1"/>
          </p:nvPr>
        </p:nvSpPr>
        <p:spPr>
          <a:xfrm>
            <a:off x="432179" y="1524000"/>
            <a:ext cx="8229600" cy="4267200"/>
          </a:xfrm>
        </p:spPr>
        <p:txBody>
          <a:bodyPr/>
          <a:lstStyle/>
          <a:p>
            <a:pPr marL="0" lvl="0" indent="0">
              <a:buNone/>
            </a:pPr>
            <a:r>
              <a:rPr lang="en-GB" sz="1800" dirty="0"/>
              <a:t>In the last column, assess the probability of hazard and the extent for every potential biophysical and socio-economic impact. Discuss the column using the following questions:</a:t>
            </a:r>
          </a:p>
          <a:p>
            <a:pPr lvl="0"/>
            <a:endParaRPr lang="en-GB" sz="1800" dirty="0"/>
          </a:p>
          <a:p>
            <a:pPr lvl="1"/>
            <a:r>
              <a:rPr lang="en-GB" sz="1800" dirty="0"/>
              <a:t>How relevant are the potential impacts to the development objective?</a:t>
            </a:r>
          </a:p>
          <a:p>
            <a:pPr lvl="1"/>
            <a:r>
              <a:rPr lang="en-GB" sz="1800" dirty="0"/>
              <a:t>Define a time horizon according to the objective of your analysis</a:t>
            </a:r>
          </a:p>
          <a:p>
            <a:pPr lvl="1"/>
            <a:r>
              <a:rPr lang="en-GB" sz="1800" dirty="0"/>
              <a:t>How likely is the impacts’ occurrence?</a:t>
            </a:r>
          </a:p>
          <a:p>
            <a:pPr lvl="1"/>
            <a:r>
              <a:rPr lang="en-GB" sz="1800" dirty="0"/>
              <a:t>What is the extent of expected damage?</a:t>
            </a:r>
          </a:p>
          <a:p>
            <a:pPr lvl="1"/>
            <a:r>
              <a:rPr lang="en-GB" sz="1800" dirty="0"/>
              <a:t>Asses the level of risk (low, medium, high) of each impact by combining the likelihood of each biophysical impact with the severity of its socio-economic impact.</a:t>
            </a:r>
          </a:p>
          <a:p>
            <a:pPr marL="0" indent="0">
              <a:buNone/>
            </a:pPr>
            <a:endParaRPr lang="en-GB" sz="2000" dirty="0"/>
          </a:p>
        </p:txBody>
      </p:sp>
    </p:spTree>
    <p:extLst>
      <p:ext uri="{BB962C8B-B14F-4D97-AF65-F5344CB8AC3E}">
        <p14:creationId xmlns:p14="http://schemas.microsoft.com/office/powerpoint/2010/main" val="1966351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685800"/>
          </a:xfrm>
        </p:spPr>
        <p:txBody>
          <a:bodyPr/>
          <a:lstStyle/>
          <a:p>
            <a:r>
              <a:rPr lang="en-IN" altLang="de-DE" sz="3600" dirty="0"/>
              <a:t>Programme</a:t>
            </a:r>
            <a:endParaRPr lang="de-DE" sz="3600" dirty="0"/>
          </a:p>
        </p:txBody>
      </p:sp>
      <p:graphicFrame>
        <p:nvGraphicFramePr>
          <p:cNvPr id="4" name="Tabelle 3"/>
          <p:cNvGraphicFramePr>
            <a:graphicFrameLocks noGrp="1"/>
          </p:cNvGraphicFramePr>
          <p:nvPr>
            <p:extLst>
              <p:ext uri="{D42A27DB-BD31-4B8C-83A1-F6EECF244321}">
                <p14:modId xmlns:p14="http://schemas.microsoft.com/office/powerpoint/2010/main" val="4175646189"/>
              </p:ext>
            </p:extLst>
          </p:nvPr>
        </p:nvGraphicFramePr>
        <p:xfrm>
          <a:off x="1" y="714198"/>
          <a:ext cx="9143999" cy="6143802"/>
        </p:xfrm>
        <a:graphic>
          <a:graphicData uri="http://schemas.openxmlformats.org/drawingml/2006/table">
            <a:tbl>
              <a:tblPr firstRow="1" bandRow="1">
                <a:tableStyleId>{93296810-A885-4BE3-A3E7-6D5BEEA58F35}</a:tableStyleId>
              </a:tblPr>
              <a:tblGrid>
                <a:gridCol w="1705855">
                  <a:extLst>
                    <a:ext uri="{9D8B030D-6E8A-4147-A177-3AD203B41FA5}">
                      <a16:colId xmlns:a16="http://schemas.microsoft.com/office/drawing/2014/main" xmlns="" val="20000"/>
                    </a:ext>
                  </a:extLst>
                </a:gridCol>
                <a:gridCol w="1859536">
                  <a:extLst>
                    <a:ext uri="{9D8B030D-6E8A-4147-A177-3AD203B41FA5}">
                      <a16:colId xmlns:a16="http://schemas.microsoft.com/office/drawing/2014/main" xmlns="" val="20001"/>
                    </a:ext>
                  </a:extLst>
                </a:gridCol>
                <a:gridCol w="1859536">
                  <a:extLst>
                    <a:ext uri="{9D8B030D-6E8A-4147-A177-3AD203B41FA5}">
                      <a16:colId xmlns:a16="http://schemas.microsoft.com/office/drawing/2014/main" xmlns="" val="20002"/>
                    </a:ext>
                  </a:extLst>
                </a:gridCol>
                <a:gridCol w="1859536">
                  <a:extLst>
                    <a:ext uri="{9D8B030D-6E8A-4147-A177-3AD203B41FA5}">
                      <a16:colId xmlns:a16="http://schemas.microsoft.com/office/drawing/2014/main" xmlns="" val="20003"/>
                    </a:ext>
                  </a:extLst>
                </a:gridCol>
                <a:gridCol w="1859536">
                  <a:extLst>
                    <a:ext uri="{9D8B030D-6E8A-4147-A177-3AD203B41FA5}">
                      <a16:colId xmlns:a16="http://schemas.microsoft.com/office/drawing/2014/main" xmlns="" val="20004"/>
                    </a:ext>
                  </a:extLst>
                </a:gridCol>
              </a:tblGrid>
              <a:tr h="275943">
                <a:tc>
                  <a:txBody>
                    <a:bodyPr/>
                    <a:lstStyle/>
                    <a:p>
                      <a:r>
                        <a:rPr lang="en-GB" sz="1400" noProof="0" dirty="0">
                          <a:solidFill>
                            <a:schemeClr val="tx1"/>
                          </a:solidFill>
                        </a:rPr>
                        <a:t>Monday</a:t>
                      </a:r>
                    </a:p>
                  </a:txBody>
                  <a:tcPr/>
                </a:tc>
                <a:tc>
                  <a:txBody>
                    <a:bodyPr/>
                    <a:lstStyle/>
                    <a:p>
                      <a:r>
                        <a:rPr lang="en-GB" sz="1400" noProof="0" dirty="0">
                          <a:solidFill>
                            <a:schemeClr val="tx1"/>
                          </a:solidFill>
                        </a:rPr>
                        <a:t>Tuesday</a:t>
                      </a:r>
                      <a:r>
                        <a:rPr lang="en-GB" sz="1400" baseline="0" noProof="0" dirty="0">
                          <a:solidFill>
                            <a:schemeClr val="tx1"/>
                          </a:solidFill>
                        </a:rPr>
                        <a:t> </a:t>
                      </a:r>
                      <a:endParaRPr lang="en-GB" sz="1400" noProof="0" dirty="0">
                        <a:solidFill>
                          <a:schemeClr val="tx1"/>
                        </a:solidFill>
                      </a:endParaRPr>
                    </a:p>
                  </a:txBody>
                  <a:tcPr/>
                </a:tc>
                <a:tc>
                  <a:txBody>
                    <a:bodyPr/>
                    <a:lstStyle/>
                    <a:p>
                      <a:r>
                        <a:rPr lang="en-GB" sz="1400" noProof="0" dirty="0">
                          <a:solidFill>
                            <a:schemeClr val="tx1"/>
                          </a:solidFill>
                        </a:rPr>
                        <a:t>Wednesday</a:t>
                      </a:r>
                      <a:r>
                        <a:rPr lang="en-GB" sz="1400" baseline="0" noProof="0" dirty="0">
                          <a:solidFill>
                            <a:schemeClr val="tx1"/>
                          </a:solidFill>
                        </a:rPr>
                        <a:t> </a:t>
                      </a:r>
                      <a:endParaRPr lang="en-GB" sz="1400" noProof="0" dirty="0">
                        <a:solidFill>
                          <a:schemeClr val="tx1"/>
                        </a:solidFill>
                      </a:endParaRPr>
                    </a:p>
                  </a:txBody>
                  <a:tcPr/>
                </a:tc>
                <a:tc>
                  <a:txBody>
                    <a:bodyPr/>
                    <a:lstStyle/>
                    <a:p>
                      <a:r>
                        <a:rPr lang="en-GB" sz="1400" noProof="0" dirty="0">
                          <a:solidFill>
                            <a:schemeClr val="tx1"/>
                          </a:solidFill>
                        </a:rPr>
                        <a:t>Thursday</a:t>
                      </a:r>
                    </a:p>
                  </a:txBody>
                  <a:tcPr/>
                </a:tc>
                <a:tc>
                  <a:txBody>
                    <a:bodyPr/>
                    <a:lstStyle/>
                    <a:p>
                      <a:r>
                        <a:rPr lang="en-GB" sz="1400" noProof="0" dirty="0">
                          <a:solidFill>
                            <a:schemeClr val="tx1"/>
                          </a:solidFill>
                        </a:rPr>
                        <a:t>Friday</a:t>
                      </a:r>
                      <a:r>
                        <a:rPr lang="en-GB" sz="1400" baseline="0" noProof="0" dirty="0">
                          <a:solidFill>
                            <a:schemeClr val="tx1"/>
                          </a:solidFill>
                        </a:rPr>
                        <a:t> </a:t>
                      </a:r>
                      <a:endParaRPr lang="en-GB" sz="1400" noProof="0" dirty="0">
                        <a:solidFill>
                          <a:schemeClr val="tx1"/>
                        </a:solidFill>
                      </a:endParaRPr>
                    </a:p>
                  </a:txBody>
                  <a:tcPr/>
                </a:tc>
                <a:extLst>
                  <a:ext uri="{0D108BD9-81ED-4DB2-BD59-A6C34878D82A}">
                    <a16:rowId xmlns:a16="http://schemas.microsoft.com/office/drawing/2014/main" xmlns="" val="10000"/>
                  </a:ext>
                </a:extLst>
              </a:tr>
              <a:tr h="1227442">
                <a:tc>
                  <a:txBody>
                    <a:bodyPr/>
                    <a:lstStyle/>
                    <a:p>
                      <a:pPr marL="171450" indent="-171450">
                        <a:buFont typeface="Arial" panose="020B0604020202020204" pitchFamily="34" charset="0"/>
                        <a:buChar char="•"/>
                      </a:pPr>
                      <a:r>
                        <a:rPr lang="en-GB" sz="1200" noProof="0" dirty="0"/>
                        <a:t>Welcome and opening </a:t>
                      </a:r>
                    </a:p>
                    <a:p>
                      <a:pPr marL="171450" indent="-171450">
                        <a:buFont typeface="Arial" panose="020B0604020202020204" pitchFamily="34" charset="0"/>
                        <a:buChar char="•"/>
                      </a:pPr>
                      <a:r>
                        <a:rPr lang="en-GB" sz="1200" noProof="0" dirty="0"/>
                        <a:t>Presentation of participants</a:t>
                      </a:r>
                    </a:p>
                    <a:p>
                      <a:pPr marL="171450" indent="-171450">
                        <a:buFont typeface="Arial" panose="020B0604020202020204" pitchFamily="34" charset="0"/>
                        <a:buChar char="•"/>
                      </a:pPr>
                      <a:r>
                        <a:rPr lang="en-GB" sz="1200" noProof="0" dirty="0"/>
                        <a:t>Outline of the seminar </a:t>
                      </a:r>
                    </a:p>
                    <a:p>
                      <a:pPr marL="171450" indent="-171450">
                        <a:buFont typeface="Arial" panose="020B0604020202020204" pitchFamily="34" charset="0"/>
                        <a:buChar char="•"/>
                      </a:pPr>
                      <a:r>
                        <a:rPr lang="en-GB" sz="1200" noProof="0" dirty="0"/>
                        <a:t>Agenda</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noProof="0" dirty="0"/>
                        <a:t>Presentation: CSA practices in Mauritius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noProof="0" dirty="0"/>
                        <a:t>Presentation: Overview of Climate-smart Agriculture</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noProof="0" dirty="0"/>
                        <a:t>Presentation: Nutrition-Sensitive Climate-Smart Agriculture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noProof="0" dirty="0"/>
                        <a:t>Module A: Presentation of results</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noProof="0" dirty="0">
                          <a:solidFill>
                            <a:schemeClr val="dk1"/>
                          </a:solidFill>
                          <a:latin typeface="+mn-lt"/>
                          <a:ea typeface="+mn-ea"/>
                          <a:cs typeface="+mn-cs"/>
                        </a:rPr>
                        <a:t>Recap of excursion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noProof="0" dirty="0"/>
                        <a:t>Presentation: Strategies in sustainable intensification of livestock </a:t>
                      </a:r>
                      <a:endParaRPr lang="en-GB" sz="1200" kern="1200" noProof="0" dirty="0">
                        <a:solidFill>
                          <a:schemeClr val="dk1"/>
                        </a:solidFill>
                        <a:latin typeface="+mn-lt"/>
                        <a:ea typeface="+mn-ea"/>
                        <a:cs typeface="+mn-cs"/>
                      </a:endParaRPr>
                    </a:p>
                  </a:txBody>
                  <a:tcPr/>
                </a:tc>
                <a:tc>
                  <a:txBody>
                    <a:bodyPr/>
                    <a:lstStyle/>
                    <a:p>
                      <a:pPr marL="171450" indent="-171450">
                        <a:buFont typeface="Arial" panose="020B0604020202020204" pitchFamily="34" charset="0"/>
                        <a:buChar char="•"/>
                      </a:pPr>
                      <a:r>
                        <a:rPr lang="en-GB" sz="1200" baseline="0" noProof="0" dirty="0"/>
                        <a:t>Presentation: Carbon footprint in agriculture</a:t>
                      </a:r>
                    </a:p>
                    <a:p>
                      <a:pPr marL="171450" indent="-171450">
                        <a:buFont typeface="Arial" panose="020B0604020202020204" pitchFamily="34" charset="0"/>
                        <a:buChar char="•"/>
                      </a:pPr>
                      <a:r>
                        <a:rPr lang="en-GB" sz="1200" baseline="0" noProof="0" dirty="0"/>
                        <a:t>Presentation of the CP group work results </a:t>
                      </a:r>
                    </a:p>
                  </a:txBody>
                  <a:tcPr/>
                </a:tc>
                <a:extLst>
                  <a:ext uri="{0D108BD9-81ED-4DB2-BD59-A6C34878D82A}">
                    <a16:rowId xmlns:a16="http://schemas.microsoft.com/office/drawing/2014/main" xmlns="" val="10001"/>
                  </a:ext>
                </a:extLst>
              </a:tr>
              <a:tr h="1718419">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noProof="0" dirty="0"/>
                        <a:t>Presentation: Thematic</a:t>
                      </a:r>
                      <a:r>
                        <a:rPr lang="en-GB" sz="1200" baseline="0" noProof="0" dirty="0"/>
                        <a:t> i</a:t>
                      </a:r>
                      <a:r>
                        <a:rPr lang="en-GB" sz="1200" noProof="0" dirty="0"/>
                        <a:t>ntroduction:</a:t>
                      </a:r>
                      <a:r>
                        <a:rPr lang="en-GB" sz="1200" baseline="0" noProof="0" dirty="0"/>
                        <a:t> Climate change, adaptation, mitigation</a:t>
                      </a:r>
                      <a:endParaRPr lang="en-GB" sz="1200"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noProof="0" dirty="0"/>
                        <a:t>Presentation: CC projections and impacts in SADC</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noProof="0" dirty="0"/>
                        <a:t>Exposé: concept and steps of Climate Proofing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noProof="0" dirty="0"/>
                        <a:t>Case study, Module A: Evaluating</a:t>
                      </a:r>
                      <a:r>
                        <a:rPr lang="en-GB" sz="1200" baseline="0" noProof="0" dirty="0"/>
                        <a:t> present and future vulnerabilities-  current situation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noProof="0" dirty="0"/>
                        <a:t>Action learning: risk functions </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noProof="0" dirty="0"/>
                        <a:t>Action </a:t>
                      </a:r>
                      <a:r>
                        <a:rPr lang="de-DE" sz="1200" noProof="0" dirty="0" err="1"/>
                        <a:t>learning</a:t>
                      </a:r>
                      <a:r>
                        <a:rPr lang="de-DE" sz="1200" noProof="0" dirty="0"/>
                        <a:t>: </a:t>
                      </a:r>
                      <a:r>
                        <a:rPr lang="en-GB" sz="1200" noProof="0" dirty="0"/>
                        <a:t>dimensions</a:t>
                      </a:r>
                      <a:r>
                        <a:rPr lang="de-DE" sz="1200" baseline="0" noProof="0" dirty="0"/>
                        <a:t> </a:t>
                      </a:r>
                      <a:r>
                        <a:rPr lang="de-DE" sz="1200" baseline="0" noProof="0" dirty="0" err="1"/>
                        <a:t>of</a:t>
                      </a:r>
                      <a:r>
                        <a:rPr lang="de-DE" sz="1200" baseline="0" noProof="0" dirty="0"/>
                        <a:t> </a:t>
                      </a:r>
                      <a:r>
                        <a:rPr lang="de-DE" sz="1200" baseline="0" noProof="0" dirty="0" err="1"/>
                        <a:t>adaptation</a:t>
                      </a:r>
                      <a:r>
                        <a:rPr lang="de-DE" sz="1200" baseline="0" noProof="0" dirty="0"/>
                        <a:t> </a:t>
                      </a:r>
                      <a:r>
                        <a:rPr lang="de-DE" sz="1200" baseline="0" noProof="0" dirty="0" err="1"/>
                        <a:t>options</a:t>
                      </a:r>
                      <a:endParaRPr lang="en-GB" sz="1200"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noProof="0" dirty="0">
                          <a:solidFill>
                            <a:schemeClr val="dk1"/>
                          </a:solidFill>
                          <a:latin typeface="+mn-lt"/>
                          <a:ea typeface="+mn-ea"/>
                          <a:cs typeface="+mn-cs"/>
                        </a:rPr>
                        <a:t>Case study,</a:t>
                      </a:r>
                      <a:r>
                        <a:rPr lang="en-GB" sz="1200" kern="1200" baseline="0" noProof="0" dirty="0">
                          <a:solidFill>
                            <a:schemeClr val="dk1"/>
                          </a:solidFill>
                          <a:latin typeface="+mn-lt"/>
                          <a:ea typeface="+mn-ea"/>
                          <a:cs typeface="+mn-cs"/>
                        </a:rPr>
                        <a:t> Module B: Identifying adaptation options</a:t>
                      </a:r>
                      <a:r>
                        <a:rPr lang="en-GB" sz="1200" kern="1200" noProof="0" dirty="0">
                          <a:solidFill>
                            <a:schemeClr val="dk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noProof="0"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noProof="0" dirty="0"/>
                        <a:t>Case study, Module C: Selecting adaptation measures</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noProof="0" dirty="0"/>
                        <a:t>Feedback on CP approach</a:t>
                      </a:r>
                      <a:r>
                        <a:rPr lang="en-GB" sz="1200" baseline="0" noProof="0" dirty="0"/>
                        <a:t> </a:t>
                      </a:r>
                      <a:endParaRPr lang="en-GB" sz="1200" noProof="0" dirty="0"/>
                    </a:p>
                    <a:p>
                      <a:pPr marL="171450" indent="-171450">
                        <a:buFont typeface="Arial" panose="020B0604020202020204" pitchFamily="34" charset="0"/>
                        <a:buChar char="•"/>
                      </a:pPr>
                      <a:r>
                        <a:rPr lang="en-GB" sz="1200" noProof="0" dirty="0"/>
                        <a:t>Elaboration of action plans</a:t>
                      </a:r>
                    </a:p>
                  </a:txBody>
                  <a:tcPr/>
                </a:tc>
                <a:extLst>
                  <a:ext uri="{0D108BD9-81ED-4DB2-BD59-A6C34878D82A}">
                    <a16:rowId xmlns:a16="http://schemas.microsoft.com/office/drawing/2014/main" xmlns="" val="10002"/>
                  </a:ext>
                </a:extLst>
              </a:tr>
              <a:tr h="299578">
                <a:tc gridSpan="5">
                  <a:txBody>
                    <a:bodyPr/>
                    <a:lstStyle/>
                    <a:p>
                      <a:pPr marL="0" indent="0" algn="ctr">
                        <a:buFont typeface="Arial" panose="020B0604020202020204" pitchFamily="34" charset="0"/>
                        <a:buNone/>
                      </a:pPr>
                      <a:r>
                        <a:rPr lang="en-GB" sz="1200" noProof="0" dirty="0"/>
                        <a:t>Lunch break</a:t>
                      </a:r>
                      <a:endParaRPr lang="en-GB" sz="1200" i="1" noProof="0" dirty="0"/>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dirty="0"/>
                    </a:p>
                  </a:txBody>
                  <a:tcPr/>
                </a:tc>
                <a:extLst>
                  <a:ext uri="{0D108BD9-81ED-4DB2-BD59-A6C34878D82A}">
                    <a16:rowId xmlns:a16="http://schemas.microsoft.com/office/drawing/2014/main" xmlns="" val="10003"/>
                  </a:ext>
                </a:extLst>
              </a:tr>
              <a:tr h="1076178">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noProof="0" dirty="0"/>
                        <a:t>Presentation:</a:t>
                      </a:r>
                      <a:r>
                        <a:rPr lang="en-GB" sz="1200" baseline="0" noProof="0" dirty="0"/>
                        <a:t> </a:t>
                      </a:r>
                      <a:r>
                        <a:rPr lang="en-GB" sz="1200" dirty="0"/>
                        <a:t>Agriculture - victim, culprit and potentials for adaptation and mitigation </a:t>
                      </a:r>
                      <a:endParaRPr lang="en-GB" sz="1200" noProof="0"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noProof="0" dirty="0"/>
                        <a:t>Case study, Module A: Evaluating</a:t>
                      </a:r>
                      <a:r>
                        <a:rPr lang="en-GB" sz="1200" baseline="0" noProof="0" dirty="0"/>
                        <a:t> present and future vulnerabilities- future situation</a:t>
                      </a:r>
                    </a:p>
                  </a:txBody>
                  <a:tcPr/>
                </a:tc>
                <a:tc rowSpan="2">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noProof="0" dirty="0"/>
                        <a:t>Excursion</a:t>
                      </a:r>
                      <a:r>
                        <a:rPr lang="en-GB" sz="1200" baseline="0" noProof="0" dirty="0"/>
                        <a:t> to  </a:t>
                      </a:r>
                      <a:r>
                        <a:rPr lang="en-GB" sz="1200" baseline="0" noProof="0" dirty="0" err="1"/>
                        <a:t>Plaine</a:t>
                      </a:r>
                      <a:r>
                        <a:rPr lang="en-GB" sz="1200" baseline="0" noProof="0" dirty="0"/>
                        <a:t> </a:t>
                      </a:r>
                      <a:r>
                        <a:rPr lang="en-GB" sz="1200" baseline="0" noProof="0" dirty="0" err="1"/>
                        <a:t>Magnien</a:t>
                      </a:r>
                      <a:endParaRPr lang="en-GB" sz="1200" noProof="0"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noProof="0" dirty="0"/>
                        <a:t>Case study, Module C: Selecting adaptation measures – </a:t>
                      </a:r>
                      <a:r>
                        <a:rPr lang="en-GB" sz="1200" baseline="0" noProof="0" dirty="0" err="1"/>
                        <a:t>ctd</a:t>
                      </a:r>
                      <a:r>
                        <a:rPr lang="en-GB" sz="1200" baseline="0" noProof="0" dirty="0"/>
                        <a:t>. </a:t>
                      </a:r>
                      <a:endParaRPr lang="de-DE" sz="1200" baseline="0" noProof="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aseline="0" noProof="0" dirty="0" err="1"/>
                        <a:t>Presentation</a:t>
                      </a:r>
                      <a:r>
                        <a:rPr lang="de-DE" sz="1200" baseline="0" noProof="0" dirty="0"/>
                        <a:t>: </a:t>
                      </a:r>
                      <a:r>
                        <a:rPr lang="de-DE" sz="1200" baseline="0" noProof="0" dirty="0" err="1"/>
                        <a:t>Protected</a:t>
                      </a:r>
                      <a:r>
                        <a:rPr lang="de-DE" sz="1200" baseline="0" noProof="0" dirty="0"/>
                        <a:t> </a:t>
                      </a:r>
                      <a:r>
                        <a:rPr lang="de-DE" sz="1200" baseline="0" noProof="0" dirty="0" err="1"/>
                        <a:t>cultivation</a:t>
                      </a:r>
                      <a:r>
                        <a:rPr lang="de-DE" sz="1200" baseline="0" noProof="0" dirty="0"/>
                        <a:t> - an alternative </a:t>
                      </a:r>
                      <a:r>
                        <a:rPr lang="de-DE" sz="1200" baseline="0" noProof="0" dirty="0" err="1"/>
                        <a:t>for</a:t>
                      </a:r>
                      <a:r>
                        <a:rPr lang="de-DE" sz="1200" baseline="0" noProof="0" dirty="0"/>
                        <a:t> </a:t>
                      </a:r>
                      <a:r>
                        <a:rPr lang="de-DE" sz="1200" baseline="0" noProof="0" dirty="0" err="1"/>
                        <a:t>farmers</a:t>
                      </a:r>
                      <a:endParaRPr lang="de-DE" sz="1200" baseline="0" noProof="0" dirty="0"/>
                    </a:p>
                  </a:txBody>
                  <a:tcPr/>
                </a:tc>
                <a:tc rowSpan="2">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aseline="0" noProof="0" dirty="0" err="1"/>
                        <a:t>Presentation</a:t>
                      </a:r>
                      <a:r>
                        <a:rPr lang="de-DE" sz="1200" baseline="0" noProof="0" dirty="0"/>
                        <a:t>: </a:t>
                      </a:r>
                      <a:r>
                        <a:rPr lang="de-DE" sz="1200" baseline="0" noProof="0" dirty="0" err="1"/>
                        <a:t>CCARDESA‘s</a:t>
                      </a:r>
                      <a:r>
                        <a:rPr lang="de-DE" sz="1200" baseline="0" noProof="0" dirty="0"/>
                        <a:t> ICKM System</a:t>
                      </a:r>
                      <a:endParaRPr lang="en-GB" sz="1200" baseline="0" noProof="0" dirty="0"/>
                    </a:p>
                    <a:p>
                      <a:pPr marL="171450" indent="-171450">
                        <a:buFont typeface="Arial" panose="020B0604020202020204" pitchFamily="34" charset="0"/>
                        <a:buChar char="•"/>
                      </a:pPr>
                      <a:r>
                        <a:rPr lang="en-GB" sz="1200" noProof="0" dirty="0"/>
                        <a:t>Evaluation of training </a:t>
                      </a:r>
                    </a:p>
                    <a:p>
                      <a:pPr marL="171450" indent="-171450">
                        <a:buFont typeface="Arial" panose="020B0604020202020204" pitchFamily="34" charset="0"/>
                        <a:buChar char="•"/>
                      </a:pPr>
                      <a:r>
                        <a:rPr lang="en-GB" sz="1200" noProof="0" dirty="0"/>
                        <a:t>Certificates</a:t>
                      </a:r>
                    </a:p>
                    <a:p>
                      <a:pPr marL="171450" indent="-171450">
                        <a:buFont typeface="Arial" panose="020B0604020202020204" pitchFamily="34" charset="0"/>
                        <a:buChar char="•"/>
                      </a:pPr>
                      <a:r>
                        <a:rPr lang="en-GB" sz="1200" noProof="0" dirty="0"/>
                        <a:t>Closure</a:t>
                      </a:r>
                      <a:r>
                        <a:rPr lang="en-GB" sz="1200" baseline="0" noProof="0" dirty="0"/>
                        <a:t> </a:t>
                      </a:r>
                      <a:endParaRPr lang="en-GB" sz="1200" noProof="0" dirty="0"/>
                    </a:p>
                    <a:p>
                      <a:endParaRPr lang="en-GB" sz="1200" noProof="0" dirty="0"/>
                    </a:p>
                  </a:txBody>
                  <a:tcPr/>
                </a:tc>
                <a:extLst>
                  <a:ext uri="{0D108BD9-81ED-4DB2-BD59-A6C34878D82A}">
                    <a16:rowId xmlns:a16="http://schemas.microsoft.com/office/drawing/2014/main" xmlns="" val="10004"/>
                  </a:ext>
                </a:extLst>
              </a:tr>
              <a:tr h="124174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noProof="0" dirty="0"/>
                        <a:t>Presentation of case studies and composition of working groups</a:t>
                      </a:r>
                    </a:p>
                    <a:p>
                      <a:pPr marL="171450" indent="-171450">
                        <a:buFont typeface="Arial" panose="020B0604020202020204" pitchFamily="34" charset="0"/>
                        <a:buChar char="•"/>
                      </a:pPr>
                      <a:endParaRPr lang="en-GB" sz="1200" baseline="0" noProof="0"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noProof="0" dirty="0" err="1"/>
                        <a:t>Presentation</a:t>
                      </a:r>
                      <a:r>
                        <a:rPr lang="de-DE" sz="1200" noProof="0" dirty="0"/>
                        <a:t>: Climate </a:t>
                      </a:r>
                      <a:r>
                        <a:rPr lang="de-DE" sz="1200" noProof="0" dirty="0" err="1"/>
                        <a:t>change</a:t>
                      </a:r>
                      <a:r>
                        <a:rPr lang="de-DE" sz="1200" noProof="0" dirty="0"/>
                        <a:t> and marine </a:t>
                      </a:r>
                      <a:r>
                        <a:rPr lang="de-DE" sz="1200" noProof="0" dirty="0" err="1"/>
                        <a:t>environment</a:t>
                      </a:r>
                      <a:r>
                        <a:rPr lang="de-DE" sz="1200" noProof="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noProof="0" dirty="0" err="1"/>
                        <a:t>Presentation</a:t>
                      </a:r>
                      <a:r>
                        <a:rPr lang="de-DE" sz="1200" noProof="0" dirty="0"/>
                        <a:t>: </a:t>
                      </a:r>
                      <a:r>
                        <a:rPr lang="de-DE" sz="1200" noProof="0" dirty="0" err="1"/>
                        <a:t>Perception</a:t>
                      </a:r>
                      <a:r>
                        <a:rPr lang="de-DE" sz="1200" noProof="0" dirty="0"/>
                        <a:t> </a:t>
                      </a:r>
                      <a:r>
                        <a:rPr lang="de-DE" sz="1200" noProof="0" dirty="0" err="1"/>
                        <a:t>of</a:t>
                      </a:r>
                      <a:r>
                        <a:rPr lang="de-DE" sz="1200" noProof="0" dirty="0"/>
                        <a:t> CC </a:t>
                      </a:r>
                      <a:r>
                        <a:rPr lang="de-DE" sz="1200" noProof="0" dirty="0" err="1"/>
                        <a:t>by</a:t>
                      </a:r>
                      <a:r>
                        <a:rPr lang="de-DE" sz="1200" noProof="0" dirty="0"/>
                        <a:t> </a:t>
                      </a:r>
                      <a:r>
                        <a:rPr lang="de-DE" sz="1200" noProof="0" dirty="0" err="1"/>
                        <a:t>the</a:t>
                      </a:r>
                      <a:r>
                        <a:rPr lang="de-DE" sz="1200" noProof="0" dirty="0"/>
                        <a:t> Youth in Mauritius </a:t>
                      </a:r>
                      <a:endParaRPr lang="en-GB" sz="1200" baseline="0" noProof="0" dirty="0"/>
                    </a:p>
                  </a:txBody>
                  <a:tcPr/>
                </a:tc>
                <a:tc vMerge="1">
                  <a:txBody>
                    <a:bodyPr/>
                    <a:lstStyle/>
                    <a:p>
                      <a:pPr marL="171450" indent="-171450">
                        <a:buFont typeface="Arial" panose="020B0604020202020204" pitchFamily="34" charset="0"/>
                        <a:buChar char="•"/>
                      </a:pPr>
                      <a:endParaRPr lang="en-GB" sz="1050" noProof="0"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noProof="0" dirty="0"/>
                        <a:t>Preparation of final presentations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aseline="0" noProof="0" dirty="0" err="1"/>
                        <a:t>Presentation</a:t>
                      </a:r>
                      <a:r>
                        <a:rPr lang="de-DE" sz="1200" baseline="0" noProof="0" dirty="0"/>
                        <a:t>: CC </a:t>
                      </a:r>
                      <a:r>
                        <a:rPr lang="de-DE" sz="1200" baseline="0" noProof="0" dirty="0" err="1"/>
                        <a:t>with</a:t>
                      </a:r>
                      <a:r>
                        <a:rPr lang="de-DE" sz="1200" baseline="0" noProof="0" dirty="0"/>
                        <a:t> a </a:t>
                      </a:r>
                      <a:r>
                        <a:rPr lang="de-DE" sz="1200" baseline="0" noProof="0" dirty="0" err="1"/>
                        <a:t>value</a:t>
                      </a:r>
                      <a:r>
                        <a:rPr lang="de-DE" sz="1200" baseline="0" noProof="0" dirty="0"/>
                        <a:t> </a:t>
                      </a:r>
                      <a:r>
                        <a:rPr lang="de-DE" sz="1200" baseline="0" noProof="0" dirty="0" err="1"/>
                        <a:t>chain</a:t>
                      </a:r>
                      <a:r>
                        <a:rPr lang="de-DE" sz="1200" baseline="0" noProof="0" dirty="0"/>
                        <a:t> </a:t>
                      </a:r>
                      <a:r>
                        <a:rPr lang="de-DE" sz="1200" baseline="0" noProof="0" dirty="0" err="1"/>
                        <a:t>perspective</a:t>
                      </a:r>
                      <a:endParaRPr lang="en-GB" sz="1200" noProof="0" dirty="0"/>
                    </a:p>
                  </a:txBody>
                  <a:tcPr/>
                </a:tc>
                <a:tc vMerge="1">
                  <a:txBody>
                    <a:bodyPr/>
                    <a:lstStyle/>
                    <a:p>
                      <a:endParaRPr lang="de-DE" sz="1200" dirty="0"/>
                    </a:p>
                  </a:txBody>
                  <a:tcPr/>
                </a:tc>
                <a:extLst>
                  <a:ext uri="{0D108BD9-81ED-4DB2-BD59-A6C34878D82A}">
                    <a16:rowId xmlns:a16="http://schemas.microsoft.com/office/drawing/2014/main" xmlns="" val="10005"/>
                  </a:ext>
                </a:extLst>
              </a:tr>
            </a:tbl>
          </a:graphicData>
        </a:graphic>
      </p:graphicFrame>
      <p:sp>
        <p:nvSpPr>
          <p:cNvPr id="3" name="Foliennummernplatzhalter 2"/>
          <p:cNvSpPr>
            <a:spLocks noGrp="1"/>
          </p:cNvSpPr>
          <p:nvPr>
            <p:ph type="sldNum" sz="quarter" idx="12"/>
          </p:nvPr>
        </p:nvSpPr>
        <p:spPr/>
        <p:txBody>
          <a:bodyPr/>
          <a:lstStyle/>
          <a:p>
            <a:pPr>
              <a:defRPr/>
            </a:pPr>
            <a:fld id="{034DBEFC-2DBA-43BF-8C56-FABC31E27A4D}" type="slidenum">
              <a:rPr lang="en-US" smtClean="0"/>
              <a:pPr>
                <a:defRPr/>
              </a:pPr>
              <a:t>3</a:t>
            </a:fld>
            <a:endParaRPr lang="en-US"/>
          </a:p>
        </p:txBody>
      </p:sp>
    </p:spTree>
    <p:extLst>
      <p:ext uri="{BB962C8B-B14F-4D97-AF65-F5344CB8AC3E}">
        <p14:creationId xmlns:p14="http://schemas.microsoft.com/office/powerpoint/2010/main" val="3772841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hangingPunct="1"/>
            <a:r>
              <a:rPr lang="en-GB" altLang="de-DE" dirty="0"/>
              <a:t>Module B</a:t>
            </a:r>
            <a:br>
              <a:rPr lang="en-GB" altLang="de-DE" dirty="0"/>
            </a:br>
            <a:r>
              <a:rPr lang="en-GB" altLang="de-DE" dirty="0"/>
              <a:t>Identifying adaptation options</a:t>
            </a:r>
          </a:p>
        </p:txBody>
      </p:sp>
      <p:sp>
        <p:nvSpPr>
          <p:cNvPr id="3" name="Inhaltsplatzhalter 2"/>
          <p:cNvSpPr>
            <a:spLocks noGrp="1"/>
          </p:cNvSpPr>
          <p:nvPr>
            <p:ph idx="1"/>
          </p:nvPr>
        </p:nvSpPr>
        <p:spPr>
          <a:xfrm>
            <a:off x="0" y="1885950"/>
            <a:ext cx="9144000" cy="5429250"/>
          </a:xfrm>
        </p:spPr>
        <p:txBody>
          <a:bodyPr/>
          <a:lstStyle/>
          <a:p>
            <a:pPr marL="0" indent="0">
              <a:buNone/>
            </a:pPr>
            <a:r>
              <a:rPr lang="en-GB" sz="1800" b="1" dirty="0">
                <a:latin typeface="+mj-lt"/>
              </a:rPr>
              <a:t>Task : </a:t>
            </a:r>
            <a:r>
              <a:rPr lang="en-GB" sz="1800" dirty="0">
                <a:latin typeface="+mj-lt"/>
              </a:rPr>
              <a:t>Brainstorming “What could be done to respond to the challenges in order to be able to meet the development objective(s)?”</a:t>
            </a:r>
          </a:p>
          <a:p>
            <a:pPr marL="0" indent="0">
              <a:buNone/>
            </a:pPr>
            <a:endParaRPr lang="en-GB" sz="1800" dirty="0">
              <a:latin typeface="+mj-lt"/>
            </a:endParaRPr>
          </a:p>
          <a:p>
            <a:pPr marL="457200" indent="-457200">
              <a:buAutoNum type="arabicPeriod"/>
            </a:pPr>
            <a:r>
              <a:rPr lang="en-GB" sz="1800" dirty="0">
                <a:latin typeface="+mj-lt"/>
              </a:rPr>
              <a:t>Find the selection of impacts you have rated as “high risk” from the previous module. </a:t>
            </a:r>
          </a:p>
          <a:p>
            <a:pPr marL="457200" indent="-457200">
              <a:buAutoNum type="arabicPeriod"/>
            </a:pPr>
            <a:r>
              <a:rPr lang="en-GB" sz="1800" dirty="0">
                <a:latin typeface="+mj-lt"/>
              </a:rPr>
              <a:t>Brainstorm as many adaptation options as possible per impact to reduce the risk of climate change</a:t>
            </a:r>
          </a:p>
          <a:p>
            <a:pPr marL="457200" indent="-457200">
              <a:buAutoNum type="arabicPeriod"/>
            </a:pPr>
            <a:r>
              <a:rPr lang="en-GB" sz="1800" dirty="0">
                <a:latin typeface="+mj-lt"/>
              </a:rPr>
              <a:t>Add adaptation options from policy, capacity development, technical or research</a:t>
            </a:r>
          </a:p>
          <a:p>
            <a:pPr marL="457200" indent="-457200">
              <a:buAutoNum type="arabicPeriod"/>
            </a:pPr>
            <a:r>
              <a:rPr lang="en-GB" sz="1800" dirty="0">
                <a:latin typeface="+mj-lt"/>
              </a:rPr>
              <a:t>Finally, note as main actors whose contributions are necessary to implement the adaptation options.</a:t>
            </a:r>
          </a:p>
          <a:p>
            <a:pPr marL="457200" indent="-457200">
              <a:buAutoNum type="arabicPeriod"/>
            </a:pPr>
            <a:endParaRPr lang="en-GB" sz="1800" dirty="0">
              <a:latin typeface="+mj-lt"/>
            </a:endParaRPr>
          </a:p>
          <a:p>
            <a:pPr marL="0" indent="0">
              <a:buNone/>
            </a:pPr>
            <a:r>
              <a:rPr lang="en-GB" sz="1800" dirty="0">
                <a:latin typeface="+mj-lt"/>
              </a:rPr>
              <a:t>Before the group work started, the facilitator led the participants through an action learning exercise on different levels and types of adaptation options (see next slide) </a:t>
            </a:r>
          </a:p>
        </p:txBody>
      </p:sp>
      <p:cxnSp>
        <p:nvCxnSpPr>
          <p:cNvPr id="4" name="Gerader Verbinder 3"/>
          <p:cNvCxnSpPr/>
          <p:nvPr/>
        </p:nvCxnSpPr>
        <p:spPr>
          <a:xfrm>
            <a:off x="0" y="1137874"/>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6824065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1143000"/>
          </a:xfrm>
        </p:spPr>
        <p:txBody>
          <a:bodyPr/>
          <a:lstStyle/>
          <a:p>
            <a:r>
              <a:rPr lang="de-DE" dirty="0"/>
              <a:t>Levels </a:t>
            </a:r>
            <a:r>
              <a:rPr lang="de-DE" dirty="0" err="1"/>
              <a:t>and</a:t>
            </a:r>
            <a:r>
              <a:rPr lang="de-DE" dirty="0"/>
              <a:t> </a:t>
            </a:r>
            <a:r>
              <a:rPr lang="de-DE" dirty="0" err="1"/>
              <a:t>types</a:t>
            </a:r>
            <a:r>
              <a:rPr lang="de-DE" dirty="0"/>
              <a:t> </a:t>
            </a:r>
            <a:r>
              <a:rPr lang="de-DE" dirty="0" err="1"/>
              <a:t>of</a:t>
            </a:r>
            <a:r>
              <a:rPr lang="de-DE" dirty="0"/>
              <a:t> </a:t>
            </a:r>
            <a:r>
              <a:rPr lang="de-DE" dirty="0" err="1"/>
              <a:t>adaptation</a:t>
            </a:r>
            <a:r>
              <a:rPr lang="de-DE" dirty="0"/>
              <a:t> </a:t>
            </a:r>
            <a:r>
              <a:rPr lang="de-DE" dirty="0" err="1"/>
              <a:t>measures</a:t>
            </a:r>
            <a:r>
              <a:rPr lang="de-DE" dirty="0"/>
              <a:t> </a:t>
            </a:r>
          </a:p>
        </p:txBody>
      </p:sp>
      <p:pic>
        <p:nvPicPr>
          <p:cNvPr id="6" name="Grafik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1259" y="937780"/>
            <a:ext cx="7961481" cy="5920220"/>
          </a:xfrm>
          <a:prstGeom prst="rect">
            <a:avLst/>
          </a:prstGeom>
        </p:spPr>
      </p:pic>
      <p:cxnSp>
        <p:nvCxnSpPr>
          <p:cNvPr id="9" name="Gerader Verbinder 8"/>
          <p:cNvCxnSpPr/>
          <p:nvPr/>
        </p:nvCxnSpPr>
        <p:spPr>
          <a:xfrm>
            <a:off x="-1" y="8382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191957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0" y="1657350"/>
            <a:ext cx="8458200" cy="5429250"/>
          </a:xfrm>
        </p:spPr>
        <p:txBody>
          <a:bodyPr/>
          <a:lstStyle/>
          <a:p>
            <a:pPr marL="514350" indent="-514350">
              <a:buFont typeface="+mj-lt"/>
              <a:buAutoNum type="arabicPeriod"/>
            </a:pPr>
            <a:r>
              <a:rPr lang="en-GB" sz="2400" dirty="0"/>
              <a:t>Agree on the set of selection criteria </a:t>
            </a:r>
          </a:p>
          <a:p>
            <a:pPr marL="514350" indent="-514350">
              <a:buFont typeface="+mj-lt"/>
              <a:buAutoNum type="arabicPeriod"/>
            </a:pPr>
            <a:r>
              <a:rPr lang="en-GB" sz="2400" dirty="0"/>
              <a:t>Discuss each option using the criteria and score them by using 1 – 5. </a:t>
            </a:r>
          </a:p>
          <a:p>
            <a:pPr marL="514350" indent="-514350">
              <a:buFont typeface="+mj-lt"/>
              <a:buAutoNum type="arabicPeriod"/>
            </a:pPr>
            <a:r>
              <a:rPr lang="en-GB" sz="2400" dirty="0"/>
              <a:t>Do the overall score </a:t>
            </a:r>
          </a:p>
          <a:p>
            <a:pPr marL="514350" indent="-514350">
              <a:buFont typeface="+mj-lt"/>
              <a:buAutoNum type="arabicPeriod"/>
            </a:pPr>
            <a:r>
              <a:rPr lang="en-GB" sz="2400" dirty="0"/>
              <a:t>If too many options have similar evaluations, try to be more specific by introducing another criterion or weighting the criteria. </a:t>
            </a:r>
          </a:p>
          <a:p>
            <a:pPr marL="514350" indent="-514350">
              <a:buFont typeface="+mj-lt"/>
              <a:buAutoNum type="arabicPeriod"/>
            </a:pPr>
            <a:r>
              <a:rPr lang="en-GB" sz="2400" dirty="0"/>
              <a:t>Add an estimation of the mitigation potential for each measure </a:t>
            </a:r>
          </a:p>
          <a:p>
            <a:pPr marL="0" indent="0">
              <a:buNone/>
            </a:pPr>
            <a:endParaRPr lang="en-GB" sz="2400" dirty="0"/>
          </a:p>
          <a:p>
            <a:pPr marL="400050" lvl="1" indent="0">
              <a:buNone/>
            </a:pPr>
            <a:endParaRPr lang="en-GB" sz="2000" dirty="0"/>
          </a:p>
          <a:p>
            <a:pPr marL="514350" indent="-514350">
              <a:buFont typeface="+mj-lt"/>
              <a:buAutoNum type="arabicPeriod"/>
            </a:pPr>
            <a:endParaRPr lang="en-GB" sz="2400" dirty="0"/>
          </a:p>
        </p:txBody>
      </p:sp>
      <p:cxnSp>
        <p:nvCxnSpPr>
          <p:cNvPr id="4" name="Gerader Verbinder 3"/>
          <p:cNvCxnSpPr/>
          <p:nvPr/>
        </p:nvCxnSpPr>
        <p:spPr>
          <a:xfrm>
            <a:off x="0" y="1137874"/>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6" name="Titel 1"/>
          <p:cNvSpPr txBox="1">
            <a:spLocks/>
          </p:cNvSpPr>
          <p:nvPr/>
        </p:nvSpPr>
        <p:spPr bwMode="auto">
          <a:xfrm>
            <a:off x="609600" y="22302"/>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fr-FR" dirty="0"/>
              <a:t>Module C: </a:t>
            </a:r>
          </a:p>
          <a:p>
            <a:r>
              <a:rPr lang="fr-FR" dirty="0"/>
              <a:t>Select adaptation </a:t>
            </a:r>
            <a:r>
              <a:rPr lang="fr-FR" dirty="0" err="1"/>
              <a:t>measures</a:t>
            </a:r>
            <a:r>
              <a:rPr lang="fr-FR" dirty="0"/>
              <a:t> </a:t>
            </a:r>
            <a:endParaRPr lang="de-DE" dirty="0"/>
          </a:p>
        </p:txBody>
      </p:sp>
    </p:spTree>
    <p:extLst>
      <p:ext uri="{BB962C8B-B14F-4D97-AF65-F5344CB8AC3E}">
        <p14:creationId xmlns:p14="http://schemas.microsoft.com/office/powerpoint/2010/main" val="9882110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2514600"/>
            <a:ext cx="8229600" cy="1143000"/>
          </a:xfrm>
        </p:spPr>
        <p:txBody>
          <a:bodyPr/>
          <a:lstStyle/>
          <a:p>
            <a:r>
              <a:rPr lang="en-GB" dirty="0"/>
              <a:t>For a consistent overview, the results of the Climate Proofing exercise of the three cases studies are grouped together per case. </a:t>
            </a:r>
          </a:p>
        </p:txBody>
      </p:sp>
      <p:cxnSp>
        <p:nvCxnSpPr>
          <p:cNvPr id="3" name="Gerader Verbinder 2"/>
          <p:cNvCxnSpPr/>
          <p:nvPr/>
        </p:nvCxnSpPr>
        <p:spPr>
          <a:xfrm>
            <a:off x="-76200" y="13716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4" name="Titel 1"/>
          <p:cNvSpPr txBox="1">
            <a:spLocks/>
          </p:cNvSpPr>
          <p:nvPr/>
        </p:nvSpPr>
        <p:spPr bwMode="auto">
          <a:xfrm>
            <a:off x="228600" y="-2973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GB" altLang="de-DE" dirty="0"/>
              <a:t>Climate Proofing of 3 agricultural systems</a:t>
            </a:r>
          </a:p>
        </p:txBody>
      </p:sp>
    </p:spTree>
    <p:extLst>
      <p:ext uri="{BB962C8B-B14F-4D97-AF65-F5344CB8AC3E}">
        <p14:creationId xmlns:p14="http://schemas.microsoft.com/office/powerpoint/2010/main" val="35172614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0" y="2819400"/>
            <a:ext cx="8458200" cy="457200"/>
          </a:xfrm>
        </p:spPr>
        <p:txBody>
          <a:bodyPr/>
          <a:lstStyle/>
          <a:p>
            <a:pPr marL="0" indent="0" algn="ctr">
              <a:buNone/>
            </a:pPr>
            <a:r>
              <a:rPr lang="de-DE" sz="6000" dirty="0"/>
              <a:t>Livestock </a:t>
            </a:r>
            <a:endParaRPr lang="en-GB" sz="6000" dirty="0"/>
          </a:p>
        </p:txBody>
      </p:sp>
      <p:cxnSp>
        <p:nvCxnSpPr>
          <p:cNvPr id="4" name="Gerader Verbinder 3"/>
          <p:cNvCxnSpPr/>
          <p:nvPr/>
        </p:nvCxnSpPr>
        <p:spPr>
          <a:xfrm>
            <a:off x="0" y="1137874"/>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6" name="Titel 1"/>
          <p:cNvSpPr txBox="1">
            <a:spLocks/>
          </p:cNvSpPr>
          <p:nvPr/>
        </p:nvSpPr>
        <p:spPr bwMode="auto">
          <a:xfrm>
            <a:off x="609600" y="22302"/>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fr-FR" dirty="0" err="1"/>
              <a:t>Results</a:t>
            </a:r>
            <a:r>
              <a:rPr lang="fr-FR" dirty="0"/>
              <a:t> Case 1: </a:t>
            </a:r>
            <a:r>
              <a:rPr lang="fr-FR" dirty="0" err="1"/>
              <a:t>Livestock</a:t>
            </a:r>
            <a:endParaRPr lang="de-DE" dirty="0"/>
          </a:p>
        </p:txBody>
      </p:sp>
    </p:spTree>
    <p:extLst>
      <p:ext uri="{BB962C8B-B14F-4D97-AF65-F5344CB8AC3E}">
        <p14:creationId xmlns:p14="http://schemas.microsoft.com/office/powerpoint/2010/main" val="16136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Module A – </a:t>
            </a:r>
            <a:r>
              <a:rPr lang="de-DE" dirty="0" err="1"/>
              <a:t>current</a:t>
            </a:r>
            <a:r>
              <a:rPr lang="de-DE" dirty="0"/>
              <a:t> </a:t>
            </a:r>
            <a:r>
              <a:rPr lang="de-DE" dirty="0" err="1"/>
              <a:t>situation</a:t>
            </a:r>
            <a:r>
              <a:rPr lang="de-DE" dirty="0"/>
              <a:t> </a:t>
            </a:r>
            <a:br>
              <a:rPr lang="de-DE" dirty="0"/>
            </a:br>
            <a:r>
              <a:rPr lang="de-DE" dirty="0"/>
              <a:t>Case 1: Livestock</a:t>
            </a:r>
          </a:p>
        </p:txBody>
      </p:sp>
      <p:cxnSp>
        <p:nvCxnSpPr>
          <p:cNvPr id="4" name="Gerader Verbinder 3"/>
          <p:cNvCxnSpPr/>
          <p:nvPr/>
        </p:nvCxnSpPr>
        <p:spPr>
          <a:xfrm>
            <a:off x="0" y="1137874"/>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pic>
        <p:nvPicPr>
          <p:cNvPr id="5" name="Grafik 4">
            <a:extLst>
              <a:ext uri="{FF2B5EF4-FFF2-40B4-BE49-F238E27FC236}">
                <a16:creationId xmlns:a16="http://schemas.microsoft.com/office/drawing/2014/main" xmlns="" id="{FBD74721-005C-4D3A-9A1F-5BF19158786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1738662" y="1004537"/>
            <a:ext cx="5486400" cy="6068125"/>
          </a:xfrm>
          <a:prstGeom prst="rect">
            <a:avLst/>
          </a:prstGeom>
        </p:spPr>
      </p:pic>
    </p:spTree>
    <p:extLst>
      <p:ext uri="{BB962C8B-B14F-4D97-AF65-F5344CB8AC3E}">
        <p14:creationId xmlns:p14="http://schemas.microsoft.com/office/powerpoint/2010/main" val="36066519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Module A – </a:t>
            </a:r>
            <a:r>
              <a:rPr lang="de-DE" dirty="0" err="1"/>
              <a:t>future</a:t>
            </a:r>
            <a:r>
              <a:rPr lang="de-DE" dirty="0"/>
              <a:t> </a:t>
            </a:r>
            <a:r>
              <a:rPr lang="de-DE" dirty="0" err="1"/>
              <a:t>situation</a:t>
            </a:r>
            <a:r>
              <a:rPr lang="de-DE" dirty="0"/>
              <a:t> </a:t>
            </a:r>
            <a:br>
              <a:rPr lang="de-DE" dirty="0"/>
            </a:br>
            <a:r>
              <a:rPr lang="de-DE" dirty="0"/>
              <a:t>Case 1: Livestock</a:t>
            </a:r>
          </a:p>
        </p:txBody>
      </p:sp>
      <p:cxnSp>
        <p:nvCxnSpPr>
          <p:cNvPr id="4" name="Gerader Verbinder 3"/>
          <p:cNvCxnSpPr/>
          <p:nvPr/>
        </p:nvCxnSpPr>
        <p:spPr>
          <a:xfrm>
            <a:off x="0" y="1137874"/>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pic>
        <p:nvPicPr>
          <p:cNvPr id="5" name="Grafik 4">
            <a:extLst>
              <a:ext uri="{FF2B5EF4-FFF2-40B4-BE49-F238E27FC236}">
                <a16:creationId xmlns:a16="http://schemas.microsoft.com/office/drawing/2014/main" xmlns="" id="{B6CB7421-6E23-4474-B32D-C73BA71E263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1815398" y="1906429"/>
            <a:ext cx="5513203" cy="4038600"/>
          </a:xfrm>
          <a:prstGeom prst="rect">
            <a:avLst/>
          </a:prstGeom>
        </p:spPr>
      </p:pic>
    </p:spTree>
    <p:extLst>
      <p:ext uri="{BB962C8B-B14F-4D97-AF65-F5344CB8AC3E}">
        <p14:creationId xmlns:p14="http://schemas.microsoft.com/office/powerpoint/2010/main" val="39488384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a:t>Module B </a:t>
            </a:r>
            <a:br>
              <a:rPr lang="fr-FR" dirty="0"/>
            </a:br>
            <a:r>
              <a:rPr lang="fr-FR" dirty="0"/>
              <a:t>Case 1: </a:t>
            </a:r>
            <a:r>
              <a:rPr lang="fr-FR" dirty="0" err="1"/>
              <a:t>Livestock</a:t>
            </a:r>
            <a:endParaRPr lang="fr-FR" dirty="0"/>
          </a:p>
        </p:txBody>
      </p:sp>
      <p:cxnSp>
        <p:nvCxnSpPr>
          <p:cNvPr id="4" name="Gerader Verbinder 3"/>
          <p:cNvCxnSpPr/>
          <p:nvPr/>
        </p:nvCxnSpPr>
        <p:spPr>
          <a:xfrm>
            <a:off x="0" y="1137874"/>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pic>
        <p:nvPicPr>
          <p:cNvPr id="5" name="Grafik 4">
            <a:extLst>
              <a:ext uri="{FF2B5EF4-FFF2-40B4-BE49-F238E27FC236}">
                <a16:creationId xmlns:a16="http://schemas.microsoft.com/office/drawing/2014/main" xmlns="" id="{C031A9BC-4321-4B06-A4AF-583A6AA0AE5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00400" y="1371600"/>
            <a:ext cx="2977308" cy="5257800"/>
          </a:xfrm>
          <a:prstGeom prst="rect">
            <a:avLst/>
          </a:prstGeom>
        </p:spPr>
      </p:pic>
    </p:spTree>
    <p:extLst>
      <p:ext uri="{BB962C8B-B14F-4D97-AF65-F5344CB8AC3E}">
        <p14:creationId xmlns:p14="http://schemas.microsoft.com/office/powerpoint/2010/main" val="1526439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5300" y="-212802"/>
            <a:ext cx="8153400" cy="1143000"/>
          </a:xfrm>
        </p:spPr>
        <p:txBody>
          <a:bodyPr/>
          <a:lstStyle/>
          <a:p>
            <a:r>
              <a:rPr lang="en-GB" sz="3600" dirty="0"/>
              <a:t>Module C Case 1: Livestock</a:t>
            </a:r>
          </a:p>
        </p:txBody>
      </p:sp>
      <p:cxnSp>
        <p:nvCxnSpPr>
          <p:cNvPr id="3" name="Gerader Verbinder 2"/>
          <p:cNvCxnSpPr/>
          <p:nvPr/>
        </p:nvCxnSpPr>
        <p:spPr>
          <a:xfrm>
            <a:off x="0" y="6096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4" name="Foliennummernplatzhalter 3"/>
          <p:cNvSpPr>
            <a:spLocks noGrp="1"/>
          </p:cNvSpPr>
          <p:nvPr>
            <p:ph type="sldNum" sz="quarter" idx="12"/>
          </p:nvPr>
        </p:nvSpPr>
        <p:spPr/>
        <p:txBody>
          <a:bodyPr/>
          <a:lstStyle/>
          <a:p>
            <a:pPr>
              <a:defRPr/>
            </a:pPr>
            <a:fld id="{034DBEFC-2DBA-43BF-8C56-FABC31E27A4D}" type="slidenum">
              <a:rPr lang="en-US" smtClean="0"/>
              <a:pPr>
                <a:defRPr/>
              </a:pPr>
              <a:t>38</a:t>
            </a:fld>
            <a:endParaRPr lang="en-US"/>
          </a:p>
        </p:txBody>
      </p:sp>
      <p:pic>
        <p:nvPicPr>
          <p:cNvPr id="8" name="Grafik 7">
            <a:extLst>
              <a:ext uri="{FF2B5EF4-FFF2-40B4-BE49-F238E27FC236}">
                <a16:creationId xmlns:a16="http://schemas.microsoft.com/office/drawing/2014/main" xmlns="" id="{46BED283-6E23-4EA3-B83D-D5823DEF655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19200" y="740882"/>
            <a:ext cx="6705600" cy="3907318"/>
          </a:xfrm>
          <a:prstGeom prst="rect">
            <a:avLst/>
          </a:prstGeom>
        </p:spPr>
      </p:pic>
      <p:pic>
        <p:nvPicPr>
          <p:cNvPr id="10" name="Grafik 9">
            <a:extLst>
              <a:ext uri="{FF2B5EF4-FFF2-40B4-BE49-F238E27FC236}">
                <a16:creationId xmlns:a16="http://schemas.microsoft.com/office/drawing/2014/main" xmlns="" id="{EED569AD-53A4-4E13-A68C-D7BA06C8AB4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19200" y="4669660"/>
            <a:ext cx="6705600" cy="2035940"/>
          </a:xfrm>
          <a:prstGeom prst="rect">
            <a:avLst/>
          </a:prstGeom>
        </p:spPr>
      </p:pic>
    </p:spTree>
    <p:extLst>
      <p:ext uri="{BB962C8B-B14F-4D97-AF65-F5344CB8AC3E}">
        <p14:creationId xmlns:p14="http://schemas.microsoft.com/office/powerpoint/2010/main" val="4637979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4800" y="2133600"/>
            <a:ext cx="8153400" cy="1143000"/>
          </a:xfrm>
        </p:spPr>
        <p:txBody>
          <a:bodyPr/>
          <a:lstStyle/>
          <a:p>
            <a:r>
              <a:rPr lang="en-GB" sz="3600" dirty="0"/>
              <a:t>Presentation of final adaptation measures  Livestock</a:t>
            </a:r>
          </a:p>
        </p:txBody>
      </p:sp>
      <p:cxnSp>
        <p:nvCxnSpPr>
          <p:cNvPr id="3" name="Gerader Verbinder 2"/>
          <p:cNvCxnSpPr/>
          <p:nvPr/>
        </p:nvCxnSpPr>
        <p:spPr>
          <a:xfrm>
            <a:off x="0" y="37338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7" name="Foliennummernplatzhalter 6"/>
          <p:cNvSpPr>
            <a:spLocks noGrp="1"/>
          </p:cNvSpPr>
          <p:nvPr>
            <p:ph type="sldNum" sz="quarter" idx="12"/>
          </p:nvPr>
        </p:nvSpPr>
        <p:spPr/>
        <p:txBody>
          <a:bodyPr/>
          <a:lstStyle/>
          <a:p>
            <a:pPr>
              <a:defRPr/>
            </a:pPr>
            <a:fld id="{034DBEFC-2DBA-43BF-8C56-FABC31E27A4D}" type="slidenum">
              <a:rPr lang="en-US" smtClean="0"/>
              <a:pPr>
                <a:defRPr/>
              </a:pPr>
              <a:t>39</a:t>
            </a:fld>
            <a:endParaRPr lang="en-US"/>
          </a:p>
        </p:txBody>
      </p:sp>
    </p:spTree>
    <p:extLst>
      <p:ext uri="{BB962C8B-B14F-4D97-AF65-F5344CB8AC3E}">
        <p14:creationId xmlns:p14="http://schemas.microsoft.com/office/powerpoint/2010/main" val="3452338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ieren 4"/>
          <p:cNvGrpSpPr/>
          <p:nvPr/>
        </p:nvGrpSpPr>
        <p:grpSpPr>
          <a:xfrm>
            <a:off x="128516" y="1524001"/>
            <a:ext cx="4724400" cy="4953000"/>
            <a:chOff x="183524" y="457200"/>
            <a:chExt cx="4724400" cy="6635808"/>
          </a:xfrm>
        </p:grpSpPr>
        <p:sp>
          <p:nvSpPr>
            <p:cNvPr id="4" name="Rechteck 3"/>
            <p:cNvSpPr/>
            <p:nvPr/>
          </p:nvSpPr>
          <p:spPr>
            <a:xfrm>
              <a:off x="183524" y="457200"/>
              <a:ext cx="4724400" cy="5791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echteck 1"/>
            <p:cNvSpPr/>
            <p:nvPr/>
          </p:nvSpPr>
          <p:spPr>
            <a:xfrm>
              <a:off x="304800" y="670560"/>
              <a:ext cx="4572000" cy="6422448"/>
            </a:xfrm>
            <a:prstGeom prst="rect">
              <a:avLst/>
            </a:prstGeom>
          </p:spPr>
          <p:txBody>
            <a:bodyPr>
              <a:spAutoFit/>
            </a:bodyPr>
            <a:lstStyle/>
            <a:p>
              <a:pPr algn="ctr"/>
              <a:r>
                <a:rPr lang="en-GB" b="1" dirty="0">
                  <a:solidFill>
                    <a:srgbClr val="000000"/>
                  </a:solidFill>
                  <a:latin typeface="Calibri" panose="020F0502020204030204" pitchFamily="34" charset="0"/>
                </a:rPr>
                <a:t>The overall objectives of the training were:</a:t>
              </a:r>
            </a:p>
            <a:p>
              <a:endParaRPr lang="en-GB" b="1" dirty="0">
                <a:solidFill>
                  <a:srgbClr val="000000"/>
                </a:solidFill>
                <a:latin typeface="Calibri" panose="020F0502020204030204" pitchFamily="34" charset="0"/>
              </a:endParaRPr>
            </a:p>
            <a:p>
              <a:pPr marL="285750" indent="-285750">
                <a:buFont typeface="Wingdings" panose="05000000000000000000" pitchFamily="2" charset="2"/>
                <a:buChar char="q"/>
              </a:pPr>
              <a:r>
                <a:rPr lang="en-GB" dirty="0">
                  <a:solidFill>
                    <a:srgbClr val="000000"/>
                  </a:solidFill>
                  <a:latin typeface="Calibri" panose="020F0502020204030204" pitchFamily="34" charset="0"/>
                </a:rPr>
                <a:t>to train participants on the Climate Proofing (CP) approach with a focus on Climate Smart Agriculture (CSA)</a:t>
              </a:r>
            </a:p>
            <a:p>
              <a:pPr marL="285750" indent="-285750">
                <a:buFont typeface="Wingdings" panose="05000000000000000000" pitchFamily="2" charset="2"/>
                <a:buChar char="q"/>
              </a:pPr>
              <a:r>
                <a:rPr lang="en-GB" dirty="0">
                  <a:solidFill>
                    <a:srgbClr val="000000"/>
                  </a:solidFill>
                  <a:latin typeface="Calibri" panose="020F0502020204030204" pitchFamily="34" charset="0"/>
                </a:rPr>
                <a:t>to enable them to apply the concept in their individual working contexts</a:t>
              </a:r>
            </a:p>
            <a:p>
              <a:pPr marL="285750" indent="-285750">
                <a:buFont typeface="Wingdings" panose="05000000000000000000" pitchFamily="2" charset="2"/>
                <a:buChar char="q"/>
              </a:pPr>
              <a:r>
                <a:rPr lang="en-US" dirty="0">
                  <a:solidFill>
                    <a:srgbClr val="000000"/>
                  </a:solidFill>
                  <a:latin typeface="Calibri" panose="020F0502020204030204" pitchFamily="34" charset="0"/>
                </a:rPr>
                <a:t>getting to know concepts of climate change adaptation and CSA for agricultural extension services</a:t>
              </a:r>
            </a:p>
            <a:p>
              <a:pPr marL="285750" indent="-285750">
                <a:buFont typeface="Wingdings" panose="05000000000000000000" pitchFamily="2" charset="2"/>
                <a:buChar char="q"/>
              </a:pPr>
              <a:r>
                <a:rPr lang="en-US" dirty="0">
                  <a:solidFill>
                    <a:srgbClr val="000000"/>
                  </a:solidFill>
                  <a:latin typeface="Calibri" panose="020F0502020204030204" pitchFamily="34" charset="0"/>
                </a:rPr>
                <a:t>to enable the participants to apply such concepts in their extension work</a:t>
              </a:r>
            </a:p>
            <a:p>
              <a:pPr marL="285750" indent="-285750">
                <a:buFont typeface="Wingdings" panose="05000000000000000000" pitchFamily="2" charset="2"/>
                <a:buChar char="q"/>
              </a:pPr>
              <a:r>
                <a:rPr lang="en-US" dirty="0">
                  <a:solidFill>
                    <a:srgbClr val="000000"/>
                  </a:solidFill>
                  <a:latin typeface="Calibri" panose="020F0502020204030204" pitchFamily="34" charset="0"/>
                </a:rPr>
                <a:t>to use feedback and lessons to further improve the training for future application in the region </a:t>
              </a:r>
              <a:endParaRPr lang="en-GB" dirty="0">
                <a:solidFill>
                  <a:srgbClr val="000000"/>
                </a:solidFill>
                <a:latin typeface="Calibri" panose="020F0502020204030204" pitchFamily="34" charset="0"/>
              </a:endParaRPr>
            </a:p>
            <a:p>
              <a:pPr marL="285750" indent="-285750">
                <a:buFont typeface="Wingdings" panose="05000000000000000000" pitchFamily="2" charset="2"/>
                <a:buChar char="q"/>
              </a:pPr>
              <a:endParaRPr lang="en-US" dirty="0">
                <a:solidFill>
                  <a:srgbClr val="000000"/>
                </a:solidFill>
                <a:latin typeface="Calibri" panose="020F0502020204030204" pitchFamily="34" charset="0"/>
              </a:endParaRPr>
            </a:p>
            <a:p>
              <a:pPr marL="171450" indent="-171450">
                <a:buFontTx/>
                <a:buChar char="-"/>
              </a:pPr>
              <a:endParaRPr lang="en-US" dirty="0">
                <a:solidFill>
                  <a:srgbClr val="000000"/>
                </a:solidFill>
                <a:latin typeface="Calibri" panose="020F0502020204030204" pitchFamily="34" charset="0"/>
              </a:endParaRPr>
            </a:p>
          </p:txBody>
        </p:sp>
      </p:grpSp>
      <p:grpSp>
        <p:nvGrpSpPr>
          <p:cNvPr id="6" name="Gruppieren 5"/>
          <p:cNvGrpSpPr/>
          <p:nvPr/>
        </p:nvGrpSpPr>
        <p:grpSpPr>
          <a:xfrm>
            <a:off x="4876800" y="1524000"/>
            <a:ext cx="4267200" cy="4355625"/>
            <a:chOff x="183524" y="457200"/>
            <a:chExt cx="4724400" cy="5791200"/>
          </a:xfrm>
        </p:grpSpPr>
        <p:sp>
          <p:nvSpPr>
            <p:cNvPr id="7" name="Rechteck 6"/>
            <p:cNvSpPr/>
            <p:nvPr/>
          </p:nvSpPr>
          <p:spPr>
            <a:xfrm>
              <a:off x="183524" y="457200"/>
              <a:ext cx="4724400" cy="5791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Rechteck 7"/>
            <p:cNvSpPr/>
            <p:nvPr/>
          </p:nvSpPr>
          <p:spPr>
            <a:xfrm>
              <a:off x="304800" y="670559"/>
              <a:ext cx="4572000" cy="4542308"/>
            </a:xfrm>
            <a:prstGeom prst="rect">
              <a:avLst/>
            </a:prstGeom>
          </p:spPr>
          <p:txBody>
            <a:bodyPr>
              <a:spAutoFit/>
            </a:bodyPr>
            <a:lstStyle/>
            <a:p>
              <a:pPr algn="ctr"/>
              <a:r>
                <a:rPr lang="en-GB" b="1" dirty="0">
                  <a:solidFill>
                    <a:srgbClr val="000000"/>
                  </a:solidFill>
                  <a:latin typeface="Calibri" panose="020F0502020204030204" pitchFamily="34" charset="0"/>
                </a:rPr>
                <a:t>Participants:</a:t>
              </a:r>
            </a:p>
            <a:p>
              <a:endParaRPr lang="en-GB" b="1" dirty="0">
                <a:solidFill>
                  <a:srgbClr val="000000"/>
                </a:solidFill>
                <a:latin typeface="Calibri" panose="020F0502020204030204" pitchFamily="34" charset="0"/>
              </a:endParaRPr>
            </a:p>
            <a:p>
              <a:pPr marL="285750" indent="-285750">
                <a:buFont typeface="Wingdings" panose="05000000000000000000" pitchFamily="2" charset="2"/>
                <a:buChar char="q"/>
              </a:pPr>
              <a:r>
                <a:rPr lang="en-GB" dirty="0">
                  <a:solidFill>
                    <a:srgbClr val="000000"/>
                  </a:solidFill>
                  <a:latin typeface="Calibri" panose="020F0502020204030204" pitchFamily="34" charset="0"/>
                </a:rPr>
                <a:t>20 participants from agricultural extension services, research and the private sector</a:t>
              </a:r>
            </a:p>
            <a:p>
              <a:pPr marL="285750" indent="-285750">
                <a:buFont typeface="Wingdings" panose="05000000000000000000" pitchFamily="2" charset="2"/>
                <a:buChar char="q"/>
              </a:pPr>
              <a:r>
                <a:rPr lang="en-GB" dirty="0">
                  <a:solidFill>
                    <a:srgbClr val="000000"/>
                  </a:solidFill>
                  <a:latin typeface="Calibri" panose="020F0502020204030204" pitchFamily="34" charset="0"/>
                </a:rPr>
                <a:t>Country: Mauritius</a:t>
              </a:r>
            </a:p>
            <a:p>
              <a:pPr marL="285750" indent="-285750">
                <a:buFont typeface="Wingdings" panose="05000000000000000000" pitchFamily="2" charset="2"/>
                <a:buChar char="q"/>
              </a:pPr>
              <a:r>
                <a:rPr lang="en-GB" dirty="0">
                  <a:solidFill>
                    <a:srgbClr val="000000"/>
                  </a:solidFill>
                  <a:latin typeface="Calibri" panose="020F0502020204030204" pitchFamily="34" charset="0"/>
                </a:rPr>
                <a:t>Institutions: University of Mauritius UOM), FAREI (Food and Agricultural Research and Extension Institute), private enterprises </a:t>
              </a:r>
            </a:p>
            <a:p>
              <a:pPr marL="285750" indent="-285750">
                <a:buFont typeface="Wingdings" panose="05000000000000000000" pitchFamily="2" charset="2"/>
                <a:buChar char="q"/>
              </a:pPr>
              <a:r>
                <a:rPr lang="en-GB" dirty="0">
                  <a:solidFill>
                    <a:srgbClr val="000000"/>
                  </a:solidFill>
                  <a:latin typeface="Calibri" panose="020F0502020204030204" pitchFamily="34" charset="0"/>
                </a:rPr>
                <a:t>Gender balance:  8 women, 12 men </a:t>
              </a:r>
            </a:p>
            <a:p>
              <a:endParaRPr lang="en-GB" dirty="0">
                <a:solidFill>
                  <a:srgbClr val="000000"/>
                </a:solidFill>
                <a:latin typeface="Calibri" panose="020F0502020204030204" pitchFamily="34" charset="0"/>
              </a:endParaRPr>
            </a:p>
          </p:txBody>
        </p:sp>
      </p:grpSp>
      <p:cxnSp>
        <p:nvCxnSpPr>
          <p:cNvPr id="9" name="Gerader Verbinder 8"/>
          <p:cNvCxnSpPr/>
          <p:nvPr/>
        </p:nvCxnSpPr>
        <p:spPr>
          <a:xfrm>
            <a:off x="0" y="9144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10" name="Title 1"/>
          <p:cNvSpPr>
            <a:spLocks noGrp="1"/>
          </p:cNvSpPr>
          <p:nvPr>
            <p:ph type="title"/>
          </p:nvPr>
        </p:nvSpPr>
        <p:spPr>
          <a:xfrm>
            <a:off x="457200" y="-2949"/>
            <a:ext cx="8229600" cy="1143000"/>
          </a:xfrm>
        </p:spPr>
        <p:txBody>
          <a:bodyPr/>
          <a:lstStyle/>
          <a:p>
            <a:pPr eaLnBrk="1" hangingPunct="1"/>
            <a:r>
              <a:rPr lang="fr-FR" altLang="de-DE" dirty="0"/>
              <a:t>Objectives and participants </a:t>
            </a:r>
          </a:p>
        </p:txBody>
      </p:sp>
    </p:spTree>
    <p:extLst>
      <p:ext uri="{BB962C8B-B14F-4D97-AF65-F5344CB8AC3E}">
        <p14:creationId xmlns:p14="http://schemas.microsoft.com/office/powerpoint/2010/main" val="1689596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044" y="2283038"/>
            <a:ext cx="6858000" cy="1790700"/>
          </a:xfrm>
        </p:spPr>
        <p:txBody>
          <a:bodyPr>
            <a:normAutofit fontScale="90000"/>
          </a:bodyPr>
          <a:lstStyle/>
          <a:p>
            <a:r>
              <a:rPr lang="en-US" b="1" dirty="0"/>
              <a:t>Project </a:t>
            </a:r>
            <a:br>
              <a:rPr lang="en-US" b="1" dirty="0"/>
            </a:br>
            <a:r>
              <a:rPr lang="de-DE" b="1" dirty="0"/>
              <a:t>Small holder dairy farming in a humid livestock zone</a:t>
            </a:r>
            <a:endParaRPr lang="en-US" b="1" dirty="0"/>
          </a:p>
        </p:txBody>
      </p:sp>
      <p:sp>
        <p:nvSpPr>
          <p:cNvPr id="3" name="Subtitle 2"/>
          <p:cNvSpPr>
            <a:spLocks noGrp="1"/>
          </p:cNvSpPr>
          <p:nvPr>
            <p:ph type="subTitle" idx="1"/>
          </p:nvPr>
        </p:nvSpPr>
        <p:spPr>
          <a:xfrm>
            <a:off x="1162319" y="4891741"/>
            <a:ext cx="6858000" cy="1241822"/>
          </a:xfrm>
        </p:spPr>
        <p:txBody>
          <a:bodyPr/>
          <a:lstStyle/>
          <a:p>
            <a:r>
              <a:rPr lang="en-US" dirty="0"/>
              <a:t>Presentation from Livestock team</a:t>
            </a:r>
          </a:p>
        </p:txBody>
      </p:sp>
    </p:spTree>
    <p:extLst>
      <p:ext uri="{BB962C8B-B14F-4D97-AF65-F5344CB8AC3E}">
        <p14:creationId xmlns:p14="http://schemas.microsoft.com/office/powerpoint/2010/main" val="33331218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1BB68DD-377A-4C79-9C0D-F5586189D22C}"/>
              </a:ext>
            </a:extLst>
          </p:cNvPr>
          <p:cNvSpPr>
            <a:spLocks noGrp="1"/>
          </p:cNvSpPr>
          <p:nvPr>
            <p:ph type="title"/>
          </p:nvPr>
        </p:nvSpPr>
        <p:spPr/>
        <p:txBody>
          <a:bodyPr/>
          <a:lstStyle/>
          <a:p>
            <a:r>
              <a:rPr lang="de-DE" b="1" dirty="0"/>
              <a:t>Outline</a:t>
            </a:r>
          </a:p>
        </p:txBody>
      </p:sp>
      <p:sp>
        <p:nvSpPr>
          <p:cNvPr id="3" name="Inhaltsplatzhalter 2">
            <a:extLst>
              <a:ext uri="{FF2B5EF4-FFF2-40B4-BE49-F238E27FC236}">
                <a16:creationId xmlns:a16="http://schemas.microsoft.com/office/drawing/2014/main" xmlns="" id="{8FF6BF25-D871-40A8-8B16-3104F6E9CD46}"/>
              </a:ext>
            </a:extLst>
          </p:cNvPr>
          <p:cNvSpPr>
            <a:spLocks noGrp="1"/>
          </p:cNvSpPr>
          <p:nvPr>
            <p:ph idx="1"/>
          </p:nvPr>
        </p:nvSpPr>
        <p:spPr/>
        <p:txBody>
          <a:bodyPr/>
          <a:lstStyle/>
          <a:p>
            <a:r>
              <a:rPr lang="de-DE" sz="2700" dirty="0"/>
              <a:t>Profile of dairy system of interest</a:t>
            </a:r>
          </a:p>
          <a:p>
            <a:r>
              <a:rPr lang="de-DE" sz="2700" dirty="0"/>
              <a:t>Development Goal</a:t>
            </a:r>
          </a:p>
          <a:p>
            <a:r>
              <a:rPr lang="de-DE" sz="2700" dirty="0"/>
              <a:t>Climate Proof Tool</a:t>
            </a:r>
          </a:p>
          <a:p>
            <a:r>
              <a:rPr lang="de-DE" sz="2700" dirty="0"/>
              <a:t>Potential Climate Hazards</a:t>
            </a:r>
          </a:p>
          <a:p>
            <a:r>
              <a:rPr lang="de-DE" sz="2700" dirty="0"/>
              <a:t>Adaptation Options identified</a:t>
            </a:r>
          </a:p>
          <a:p>
            <a:endParaRPr lang="de-DE" sz="2700" dirty="0"/>
          </a:p>
          <a:p>
            <a:r>
              <a:rPr lang="de-DE" sz="2700" dirty="0" err="1"/>
              <a:t>Concluding</a:t>
            </a:r>
            <a:r>
              <a:rPr lang="de-DE" sz="2700" dirty="0"/>
              <a:t> </a:t>
            </a:r>
            <a:r>
              <a:rPr lang="de-DE" sz="2700" dirty="0" err="1"/>
              <a:t>Remarks</a:t>
            </a:r>
            <a:endParaRPr lang="de-DE" sz="2700" dirty="0"/>
          </a:p>
          <a:p>
            <a:endParaRPr lang="de-DE" dirty="0"/>
          </a:p>
        </p:txBody>
      </p:sp>
    </p:spTree>
    <p:extLst>
      <p:ext uri="{BB962C8B-B14F-4D97-AF65-F5344CB8AC3E}">
        <p14:creationId xmlns:p14="http://schemas.microsoft.com/office/powerpoint/2010/main" val="19293194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553ED2D-D07B-46B4-B2FB-606637D0090D}"/>
              </a:ext>
            </a:extLst>
          </p:cNvPr>
          <p:cNvSpPr>
            <a:spLocks noGrp="1"/>
          </p:cNvSpPr>
          <p:nvPr>
            <p:ph type="title"/>
          </p:nvPr>
        </p:nvSpPr>
        <p:spPr/>
        <p:txBody>
          <a:bodyPr>
            <a:normAutofit fontScale="90000"/>
          </a:bodyPr>
          <a:lstStyle/>
          <a:p>
            <a:r>
              <a:rPr lang="de-DE" dirty="0"/>
              <a:t/>
            </a:r>
            <a:br>
              <a:rPr lang="de-DE" dirty="0"/>
            </a:br>
            <a:r>
              <a:rPr lang="de-DE" dirty="0"/>
              <a:t/>
            </a:r>
            <a:br>
              <a:rPr lang="de-DE" dirty="0"/>
            </a:br>
            <a:r>
              <a:rPr lang="de-DE" dirty="0"/>
              <a:t/>
            </a:r>
            <a:br>
              <a:rPr lang="de-DE" dirty="0"/>
            </a:br>
            <a:r>
              <a:rPr lang="de-DE" dirty="0"/>
              <a:t/>
            </a:r>
            <a:br>
              <a:rPr lang="de-DE" dirty="0"/>
            </a:br>
            <a:r>
              <a:rPr lang="de-DE" dirty="0"/>
              <a:t/>
            </a:r>
            <a:br>
              <a:rPr lang="de-DE" dirty="0"/>
            </a:br>
            <a:r>
              <a:rPr lang="de-DE" dirty="0"/>
              <a:t/>
            </a:r>
            <a:br>
              <a:rPr lang="de-DE" dirty="0"/>
            </a:br>
            <a:r>
              <a:rPr lang="de-DE" b="1" dirty="0"/>
              <a:t>Profile of dairy system of interest</a:t>
            </a:r>
            <a:br>
              <a:rPr lang="de-DE" b="1" dirty="0"/>
            </a:br>
            <a:r>
              <a:rPr lang="de-DE" b="1" dirty="0"/>
              <a:t/>
            </a:r>
            <a:br>
              <a:rPr lang="de-DE" b="1" dirty="0"/>
            </a:br>
            <a:r>
              <a:rPr lang="de-DE" dirty="0"/>
              <a:t/>
            </a:r>
            <a:br>
              <a:rPr lang="de-DE" dirty="0"/>
            </a:br>
            <a:r>
              <a:rPr lang="de-DE" dirty="0"/>
              <a:t/>
            </a:r>
            <a:br>
              <a:rPr lang="de-DE" dirty="0"/>
            </a:br>
            <a:r>
              <a:rPr lang="de-DE" dirty="0"/>
              <a:t/>
            </a:r>
            <a:br>
              <a:rPr lang="de-DE" dirty="0"/>
            </a:br>
            <a:r>
              <a:rPr lang="de-DE" dirty="0"/>
              <a:t/>
            </a:r>
            <a:br>
              <a:rPr lang="de-DE" dirty="0"/>
            </a:br>
            <a:endParaRPr lang="de-DE" dirty="0"/>
          </a:p>
        </p:txBody>
      </p:sp>
      <p:sp>
        <p:nvSpPr>
          <p:cNvPr id="3" name="Inhaltsplatzhalter 2">
            <a:extLst>
              <a:ext uri="{FF2B5EF4-FFF2-40B4-BE49-F238E27FC236}">
                <a16:creationId xmlns:a16="http://schemas.microsoft.com/office/drawing/2014/main" xmlns="" id="{A8384371-EC5F-4BC5-8579-495A1EF8F6EB}"/>
              </a:ext>
            </a:extLst>
          </p:cNvPr>
          <p:cNvSpPr>
            <a:spLocks noGrp="1"/>
          </p:cNvSpPr>
          <p:nvPr>
            <p:ph idx="1"/>
          </p:nvPr>
        </p:nvSpPr>
        <p:spPr>
          <a:xfrm>
            <a:off x="584689" y="1938704"/>
            <a:ext cx="7996604" cy="4062046"/>
          </a:xfrm>
        </p:spPr>
        <p:txBody>
          <a:bodyPr>
            <a:noAutofit/>
          </a:bodyPr>
          <a:lstStyle/>
          <a:p>
            <a:r>
              <a:rPr lang="de-DE" sz="2400" dirty="0"/>
              <a:t>Project site: Melrose</a:t>
            </a:r>
          </a:p>
          <a:p>
            <a:r>
              <a:rPr lang="de-DE" sz="2400" dirty="0"/>
              <a:t>Livestock zone  set up in state Land (approximately 40 acres)</a:t>
            </a:r>
          </a:p>
          <a:p>
            <a:r>
              <a:rPr lang="de-DE" sz="2400" dirty="0"/>
              <a:t>Regroup 10 </a:t>
            </a:r>
            <a:r>
              <a:rPr lang="de-DE" sz="2400" u="sng" dirty="0"/>
              <a:t>farmers</a:t>
            </a:r>
            <a:r>
              <a:rPr lang="de-DE" sz="2400" dirty="0"/>
              <a:t> (10 units)</a:t>
            </a:r>
          </a:p>
          <a:p>
            <a:r>
              <a:rPr lang="de-DE" sz="2400" dirty="0"/>
              <a:t>10 cows (locally adated cross breeds) per unit – confined/cut and carry system</a:t>
            </a:r>
          </a:p>
          <a:p>
            <a:r>
              <a:rPr lang="de-DE" sz="2400" dirty="0"/>
              <a:t>Each unit 4 acres  (0.5 acres for farm building)</a:t>
            </a:r>
          </a:p>
          <a:p>
            <a:r>
              <a:rPr lang="de-DE" sz="2400" dirty="0"/>
              <a:t>Integrated fodder unit (fodder grasses and legumes) of 3.5 acres per farm</a:t>
            </a:r>
          </a:p>
          <a:p>
            <a:r>
              <a:rPr lang="de-DE" sz="2400" dirty="0"/>
              <a:t>Target: 1000 litres per day</a:t>
            </a:r>
          </a:p>
          <a:p>
            <a:r>
              <a:rPr lang="de-DE" sz="2400" dirty="0"/>
              <a:t>Sale: pasterised milk to middlemen</a:t>
            </a:r>
          </a:p>
        </p:txBody>
      </p:sp>
    </p:spTree>
    <p:extLst>
      <p:ext uri="{BB962C8B-B14F-4D97-AF65-F5344CB8AC3E}">
        <p14:creationId xmlns:p14="http://schemas.microsoft.com/office/powerpoint/2010/main" val="32285990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de-DE" b="1" dirty="0"/>
              <a:t>Development goal</a:t>
            </a:r>
            <a:r>
              <a:rPr lang="de-DE" dirty="0"/>
              <a:t/>
            </a:r>
            <a:br>
              <a:rPr lang="de-DE" dirty="0"/>
            </a:br>
            <a:endParaRPr lang="en-US" dirty="0"/>
          </a:p>
        </p:txBody>
      </p:sp>
      <p:sp>
        <p:nvSpPr>
          <p:cNvPr id="3" name="Content Placeholder 2"/>
          <p:cNvSpPr>
            <a:spLocks noGrp="1"/>
          </p:cNvSpPr>
          <p:nvPr>
            <p:ph idx="1"/>
          </p:nvPr>
        </p:nvSpPr>
        <p:spPr/>
        <p:txBody>
          <a:bodyPr/>
          <a:lstStyle/>
          <a:p>
            <a:endParaRPr lang="de-DE" dirty="0"/>
          </a:p>
          <a:p>
            <a:endParaRPr lang="de-DE" dirty="0"/>
          </a:p>
          <a:p>
            <a:pPr marL="0" indent="0" algn="ctr">
              <a:buNone/>
            </a:pPr>
            <a:r>
              <a:rPr lang="de-DE" sz="2700" dirty="0"/>
              <a:t>To improve productive efficiency and income</a:t>
            </a:r>
            <a:endParaRPr lang="en-US" sz="2700" dirty="0"/>
          </a:p>
        </p:txBody>
      </p:sp>
    </p:spTree>
    <p:extLst>
      <p:ext uri="{BB962C8B-B14F-4D97-AF65-F5344CB8AC3E}">
        <p14:creationId xmlns:p14="http://schemas.microsoft.com/office/powerpoint/2010/main" val="16939042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b="1" dirty="0"/>
              <a:t>Climate Proofing Tool used</a:t>
            </a:r>
            <a:endParaRPr lang="en-GB" b="1" dirty="0"/>
          </a:p>
        </p:txBody>
      </p:sp>
      <p:sp>
        <p:nvSpPr>
          <p:cNvPr id="3" name="Content Placeholder 2"/>
          <p:cNvSpPr>
            <a:spLocks noGrp="1"/>
          </p:cNvSpPr>
          <p:nvPr>
            <p:ph idx="1"/>
          </p:nvPr>
        </p:nvSpPr>
        <p:spPr/>
        <p:txBody>
          <a:bodyPr/>
          <a:lstStyle/>
          <a:p>
            <a:pPr marL="0" indent="0">
              <a:buNone/>
            </a:pPr>
            <a:r>
              <a:rPr lang="en-GB" sz="2700" dirty="0"/>
              <a:t>Steps followed:</a:t>
            </a:r>
          </a:p>
          <a:p>
            <a:pPr marL="0" indent="0">
              <a:buNone/>
            </a:pPr>
            <a:endParaRPr lang="en-GB" sz="2700" dirty="0"/>
          </a:p>
          <a:p>
            <a:pPr marL="557213" indent="-557213">
              <a:buFont typeface="+mj-lt"/>
              <a:buAutoNum type="arabicPeriod"/>
            </a:pPr>
            <a:r>
              <a:rPr lang="en-GB" sz="2700" dirty="0"/>
              <a:t>Current and future climate risks assessed</a:t>
            </a:r>
          </a:p>
          <a:p>
            <a:pPr marL="557213" indent="-557213">
              <a:buFont typeface="+mj-lt"/>
              <a:buAutoNum type="arabicPeriod"/>
            </a:pPr>
            <a:endParaRPr lang="en-GB" sz="2700" dirty="0"/>
          </a:p>
          <a:p>
            <a:pPr marL="557213" indent="-557213">
              <a:buFont typeface="+mj-lt"/>
              <a:buAutoNum type="arabicPeriod"/>
            </a:pPr>
            <a:r>
              <a:rPr lang="en-GB" sz="2700" dirty="0"/>
              <a:t>Adaptation options identified and</a:t>
            </a:r>
          </a:p>
          <a:p>
            <a:pPr marL="557213" indent="-557213">
              <a:buFont typeface="+mj-lt"/>
              <a:buAutoNum type="arabicPeriod"/>
            </a:pPr>
            <a:endParaRPr lang="en-GB" sz="2700" dirty="0"/>
          </a:p>
          <a:p>
            <a:pPr marL="557213" indent="-557213">
              <a:buFont typeface="+mj-lt"/>
              <a:buAutoNum type="arabicPeriod"/>
            </a:pPr>
            <a:r>
              <a:rPr lang="en-GB" sz="2700" dirty="0"/>
              <a:t>Adaption measures selected</a:t>
            </a:r>
          </a:p>
          <a:p>
            <a:pPr marL="0" indent="0">
              <a:buNone/>
            </a:pPr>
            <a:endParaRPr lang="en-GB" dirty="0"/>
          </a:p>
          <a:p>
            <a:pPr marL="0" indent="0">
              <a:buNone/>
            </a:pPr>
            <a:endParaRPr lang="en-GB" dirty="0"/>
          </a:p>
          <a:p>
            <a:endParaRPr lang="en-GB" dirty="0"/>
          </a:p>
          <a:p>
            <a:endParaRPr lang="en-GB" dirty="0"/>
          </a:p>
        </p:txBody>
      </p:sp>
    </p:spTree>
    <p:extLst>
      <p:ext uri="{BB962C8B-B14F-4D97-AF65-F5344CB8AC3E}">
        <p14:creationId xmlns:p14="http://schemas.microsoft.com/office/powerpoint/2010/main" val="25059449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0EAF985-091A-4E06-B863-E54C2245CAFA}"/>
              </a:ext>
            </a:extLst>
          </p:cNvPr>
          <p:cNvSpPr>
            <a:spLocks noGrp="1"/>
          </p:cNvSpPr>
          <p:nvPr>
            <p:ph type="title"/>
          </p:nvPr>
        </p:nvSpPr>
        <p:spPr/>
        <p:txBody>
          <a:bodyPr/>
          <a:lstStyle/>
          <a:p>
            <a:r>
              <a:rPr lang="de-DE" b="1" dirty="0"/>
              <a:t>Potential </a:t>
            </a:r>
            <a:r>
              <a:rPr lang="de-DE" b="1" dirty="0" err="1"/>
              <a:t>Climatic</a:t>
            </a:r>
            <a:r>
              <a:rPr lang="de-DE" b="1" dirty="0"/>
              <a:t> Hazards</a:t>
            </a:r>
          </a:p>
        </p:txBody>
      </p:sp>
      <p:sp>
        <p:nvSpPr>
          <p:cNvPr id="3" name="Inhaltsplatzhalter 2">
            <a:extLst>
              <a:ext uri="{FF2B5EF4-FFF2-40B4-BE49-F238E27FC236}">
                <a16:creationId xmlns:a16="http://schemas.microsoft.com/office/drawing/2014/main" xmlns="" id="{E846393B-AD27-42A3-8AFD-EEEECB9222AA}"/>
              </a:ext>
            </a:extLst>
          </p:cNvPr>
          <p:cNvSpPr>
            <a:spLocks noGrp="1"/>
          </p:cNvSpPr>
          <p:nvPr>
            <p:ph idx="1"/>
          </p:nvPr>
        </p:nvSpPr>
        <p:spPr/>
        <p:txBody>
          <a:bodyPr/>
          <a:lstStyle/>
          <a:p>
            <a:pPr marL="385763" indent="-385763">
              <a:buFont typeface="Arial" panose="020B0604020202020204" pitchFamily="34" charset="0"/>
              <a:buAutoNum type="arabicPeriod"/>
            </a:pPr>
            <a:endParaRPr lang="de-DE" dirty="0"/>
          </a:p>
          <a:p>
            <a:pPr marL="385763" indent="-385763">
              <a:buFont typeface="Arial" panose="020B0604020202020204" pitchFamily="34" charset="0"/>
              <a:buAutoNum type="arabicPeriod"/>
            </a:pPr>
            <a:r>
              <a:rPr lang="de-DE" sz="3000" dirty="0"/>
              <a:t>Extreme high temperature</a:t>
            </a:r>
          </a:p>
          <a:p>
            <a:pPr marL="385763" indent="-385763">
              <a:buAutoNum type="arabicPeriod"/>
            </a:pPr>
            <a:endParaRPr lang="de-DE" sz="3000" dirty="0"/>
          </a:p>
          <a:p>
            <a:pPr marL="385763" indent="-385763">
              <a:buAutoNum type="arabicPeriod"/>
            </a:pPr>
            <a:r>
              <a:rPr lang="de-DE" sz="3000" dirty="0"/>
              <a:t>Flash floods</a:t>
            </a:r>
          </a:p>
          <a:p>
            <a:pPr marL="385763" indent="-385763">
              <a:buAutoNum type="arabicPeriod"/>
            </a:pPr>
            <a:endParaRPr lang="de-DE" sz="3000" dirty="0"/>
          </a:p>
          <a:p>
            <a:pPr marL="385763" indent="-385763">
              <a:buAutoNum type="arabicPeriod"/>
            </a:pPr>
            <a:r>
              <a:rPr lang="de-DE" sz="3000" dirty="0"/>
              <a:t>Drought</a:t>
            </a:r>
          </a:p>
          <a:p>
            <a:pPr marL="0" indent="0">
              <a:buNone/>
            </a:pPr>
            <a:endParaRPr lang="de-DE" dirty="0"/>
          </a:p>
          <a:p>
            <a:pPr marL="385763" indent="-385763">
              <a:buAutoNum type="arabicPeriod"/>
            </a:pPr>
            <a:endParaRPr lang="de-DE" dirty="0"/>
          </a:p>
          <a:p>
            <a:pPr marL="385763" indent="-385763">
              <a:buAutoNum type="arabicPeriod"/>
            </a:pPr>
            <a:endParaRPr lang="de-DE"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5634049" y="2310752"/>
            <a:ext cx="3820454" cy="2865341"/>
          </a:xfrm>
          <a:prstGeom prst="rect">
            <a:avLst/>
          </a:prstGeom>
        </p:spPr>
      </p:pic>
    </p:spTree>
    <p:extLst>
      <p:ext uri="{BB962C8B-B14F-4D97-AF65-F5344CB8AC3E}">
        <p14:creationId xmlns:p14="http://schemas.microsoft.com/office/powerpoint/2010/main" val="34280784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Potential Impacts</a:t>
            </a:r>
          </a:p>
        </p:txBody>
      </p:sp>
      <p:graphicFrame>
        <p:nvGraphicFramePr>
          <p:cNvPr id="4" name="Content Placeholder 3"/>
          <p:cNvGraphicFramePr>
            <a:graphicFrameLocks noGrp="1"/>
          </p:cNvGraphicFramePr>
          <p:nvPr>
            <p:ph idx="1"/>
            <p:extLst/>
          </p:nvPr>
        </p:nvGraphicFramePr>
        <p:xfrm>
          <a:off x="523142" y="1953907"/>
          <a:ext cx="7886700" cy="390906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xmlns="" val="20000"/>
                    </a:ext>
                  </a:extLst>
                </a:gridCol>
                <a:gridCol w="2628900">
                  <a:extLst>
                    <a:ext uri="{9D8B030D-6E8A-4147-A177-3AD203B41FA5}">
                      <a16:colId xmlns:a16="http://schemas.microsoft.com/office/drawing/2014/main" xmlns="" val="20001"/>
                    </a:ext>
                  </a:extLst>
                </a:gridCol>
                <a:gridCol w="2628900">
                  <a:extLst>
                    <a:ext uri="{9D8B030D-6E8A-4147-A177-3AD203B41FA5}">
                      <a16:colId xmlns:a16="http://schemas.microsoft.com/office/drawing/2014/main" xmlns="" val="20002"/>
                    </a:ext>
                  </a:extLst>
                </a:gridCol>
              </a:tblGrid>
              <a:tr h="3909060">
                <a:tc>
                  <a:txBody>
                    <a:bodyPr/>
                    <a:lstStyle/>
                    <a:p>
                      <a:pPr marL="0" indent="0">
                        <a:buFont typeface="Arial" panose="020B0604020202020204" pitchFamily="34" charset="0"/>
                        <a:buNone/>
                      </a:pPr>
                      <a:r>
                        <a:rPr lang="de-DE" sz="1800" dirty="0"/>
                        <a:t>Extreme high temperature</a:t>
                      </a:r>
                    </a:p>
                    <a:p>
                      <a:pPr marL="0" indent="0">
                        <a:buFont typeface="+mj-lt"/>
                        <a:buNone/>
                      </a:pPr>
                      <a:endParaRPr lang="de-DE" sz="1800" dirty="0"/>
                    </a:p>
                    <a:p>
                      <a:pPr marL="0" indent="0">
                        <a:buFont typeface="+mj-lt"/>
                        <a:buNone/>
                      </a:pPr>
                      <a:endParaRPr lang="de-DE" sz="1800" dirty="0"/>
                    </a:p>
                    <a:p>
                      <a:pPr marL="0" indent="0">
                        <a:buFont typeface="+mj-lt"/>
                        <a:buNone/>
                      </a:pPr>
                      <a:endParaRPr lang="de-DE" sz="1800" dirty="0"/>
                    </a:p>
                    <a:p>
                      <a:pPr marL="0" indent="0">
                        <a:buFont typeface="+mj-lt"/>
                        <a:buNone/>
                      </a:pPr>
                      <a:endParaRPr lang="de-DE" sz="1800" dirty="0"/>
                    </a:p>
                    <a:p>
                      <a:pPr marL="0" indent="0">
                        <a:buFont typeface="+mj-lt"/>
                        <a:buNone/>
                      </a:pPr>
                      <a:r>
                        <a:rPr lang="de-DE" sz="1800" dirty="0"/>
                        <a:t>Flash floods</a:t>
                      </a:r>
                    </a:p>
                    <a:p>
                      <a:pPr marL="0" indent="0">
                        <a:buFont typeface="+mj-lt"/>
                        <a:buNone/>
                      </a:pPr>
                      <a:endParaRPr lang="de-DE" sz="1800" dirty="0"/>
                    </a:p>
                    <a:p>
                      <a:pPr marL="0" indent="0">
                        <a:buFont typeface="+mj-lt"/>
                        <a:buNone/>
                      </a:pPr>
                      <a:endParaRPr lang="de-DE" sz="1800" dirty="0"/>
                    </a:p>
                    <a:p>
                      <a:pPr marL="0" indent="0">
                        <a:buFont typeface="+mj-lt"/>
                        <a:buNone/>
                      </a:pPr>
                      <a:r>
                        <a:rPr lang="de-DE" sz="1800" dirty="0"/>
                        <a:t>Drought</a:t>
                      </a:r>
                    </a:p>
                    <a:p>
                      <a:pPr marL="0" indent="0">
                        <a:buFont typeface="+mj-lt"/>
                        <a:buNone/>
                      </a:pPr>
                      <a:endParaRPr lang="de-DE" sz="1800" dirty="0"/>
                    </a:p>
                    <a:p>
                      <a:endParaRPr lang="en-GB" sz="1800" dirty="0"/>
                    </a:p>
                  </a:txBody>
                  <a:tcPr marL="68580" marR="68580" marT="34290" marB="34290"/>
                </a:tc>
                <a:tc>
                  <a:txBody>
                    <a:bodyPr/>
                    <a:lstStyle/>
                    <a:p>
                      <a:r>
                        <a:rPr lang="en-GB" sz="1800" dirty="0"/>
                        <a:t>Decrease in</a:t>
                      </a:r>
                    </a:p>
                    <a:p>
                      <a:r>
                        <a:rPr lang="en-GB" sz="1800" dirty="0"/>
                        <a:t>Milk quantity and quality</a:t>
                      </a:r>
                    </a:p>
                    <a:p>
                      <a:r>
                        <a:rPr lang="en-GB" sz="1800" dirty="0"/>
                        <a:t>Animal performance (loss in</a:t>
                      </a:r>
                      <a:r>
                        <a:rPr lang="en-GB" sz="1800" baseline="0" dirty="0"/>
                        <a:t> weight,  conception rate, long calving interval)</a:t>
                      </a:r>
                    </a:p>
                    <a:p>
                      <a:endParaRPr lang="en-GB" sz="1800" baseline="0" dirty="0"/>
                    </a:p>
                    <a:p>
                      <a:r>
                        <a:rPr lang="en-GB" sz="1800" baseline="0" dirty="0"/>
                        <a:t>Increase in mortality rate</a:t>
                      </a:r>
                    </a:p>
                    <a:p>
                      <a:r>
                        <a:rPr lang="en-GB" sz="1800" baseline="0" dirty="0"/>
                        <a:t>Damage to infrastructure</a:t>
                      </a:r>
                    </a:p>
                    <a:p>
                      <a:endParaRPr lang="en-GB" sz="1800" dirty="0"/>
                    </a:p>
                    <a:p>
                      <a:r>
                        <a:rPr lang="en-GB" sz="1800" dirty="0"/>
                        <a:t>Decrease in</a:t>
                      </a:r>
                    </a:p>
                    <a:p>
                      <a:r>
                        <a:rPr lang="en-GB" sz="1800" dirty="0"/>
                        <a:t>Milk quantity and quality</a:t>
                      </a:r>
                    </a:p>
                    <a:p>
                      <a:r>
                        <a:rPr lang="en-GB" sz="1800" dirty="0"/>
                        <a:t>Animal performance </a:t>
                      </a:r>
                    </a:p>
                    <a:p>
                      <a:pPr marL="0" marR="0" indent="0" algn="l" defTabSz="914400" rtl="0" eaLnBrk="1" fontAlgn="auto" latinLnBrk="0" hangingPunct="1">
                        <a:lnSpc>
                          <a:spcPct val="100000"/>
                        </a:lnSpc>
                        <a:spcBef>
                          <a:spcPts val="0"/>
                        </a:spcBef>
                        <a:spcAft>
                          <a:spcPts val="0"/>
                        </a:spcAft>
                        <a:buClrTx/>
                        <a:buSzTx/>
                        <a:buFontTx/>
                        <a:buNone/>
                        <a:tabLst/>
                        <a:defRPr/>
                      </a:pPr>
                      <a:r>
                        <a:rPr lang="en-GB" sz="1800" baseline="0" dirty="0"/>
                        <a:t>Increase in mortality rate</a:t>
                      </a:r>
                    </a:p>
                    <a:p>
                      <a:endParaRPr lang="en-GB" sz="1800" baseline="0" dirty="0"/>
                    </a:p>
                  </a:txBody>
                  <a:tcPr marL="68580" marR="68580" marT="34290" marB="34290"/>
                </a:tc>
                <a:tc>
                  <a:txBody>
                    <a:bodyPr/>
                    <a:lstStyle/>
                    <a:p>
                      <a:endParaRPr lang="en-GB" sz="1400" dirty="0"/>
                    </a:p>
                    <a:p>
                      <a:endParaRPr lang="en-GB" sz="1400" dirty="0"/>
                    </a:p>
                    <a:p>
                      <a:endParaRPr lang="en-GB" sz="1400" dirty="0"/>
                    </a:p>
                    <a:p>
                      <a:endParaRPr lang="en-GB" sz="1400" dirty="0"/>
                    </a:p>
                    <a:p>
                      <a:endParaRPr lang="en-GB" sz="2400" dirty="0"/>
                    </a:p>
                    <a:p>
                      <a:r>
                        <a:rPr lang="en-GB" sz="2400" dirty="0"/>
                        <a:t>Decrease in income </a:t>
                      </a:r>
                    </a:p>
                    <a:p>
                      <a:endParaRPr lang="en-GB" sz="2400" dirty="0"/>
                    </a:p>
                    <a:p>
                      <a:r>
                        <a:rPr lang="en-GB" sz="2400" dirty="0"/>
                        <a:t>and increase in cost </a:t>
                      </a:r>
                    </a:p>
                    <a:p>
                      <a:endParaRPr lang="en-GB" sz="2400" dirty="0"/>
                    </a:p>
                    <a:p>
                      <a:r>
                        <a:rPr lang="en-GB" sz="2400" dirty="0"/>
                        <a:t>of production</a:t>
                      </a:r>
                    </a:p>
                  </a:txBody>
                  <a:tcPr marL="68580" marR="68580" marT="34290" marB="34290"/>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7002147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Risk Assessment</a:t>
            </a:r>
          </a:p>
        </p:txBody>
      </p:sp>
      <p:sp>
        <p:nvSpPr>
          <p:cNvPr id="3" name="Content Placeholder 2"/>
          <p:cNvSpPr>
            <a:spLocks noGrp="1"/>
          </p:cNvSpPr>
          <p:nvPr>
            <p:ph idx="1"/>
          </p:nvPr>
        </p:nvSpPr>
        <p:spPr>
          <a:xfrm>
            <a:off x="628650" y="2026627"/>
            <a:ext cx="7513027" cy="3463346"/>
          </a:xfrm>
        </p:spPr>
        <p:txBody>
          <a:bodyPr/>
          <a:lstStyle/>
          <a:p>
            <a:endParaRPr lang="de-DE" dirty="0"/>
          </a:p>
          <a:p>
            <a:endParaRPr lang="de-DE" dirty="0"/>
          </a:p>
          <a:p>
            <a:r>
              <a:rPr lang="de-DE" sz="2700" dirty="0"/>
              <a:t>After observing the climate hazards, basic vulnerability and potential impacts, the risk rating was medium</a:t>
            </a:r>
          </a:p>
          <a:p>
            <a:endParaRPr lang="en-GB" dirty="0"/>
          </a:p>
        </p:txBody>
      </p:sp>
    </p:spTree>
    <p:extLst>
      <p:ext uri="{BB962C8B-B14F-4D97-AF65-F5344CB8AC3E}">
        <p14:creationId xmlns:p14="http://schemas.microsoft.com/office/powerpoint/2010/main" val="28663027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3512527" cy="994172"/>
          </a:xfrm>
        </p:spPr>
        <p:txBody>
          <a:bodyPr/>
          <a:lstStyle/>
          <a:p>
            <a:r>
              <a:rPr lang="de-DE" b="1" dirty="0"/>
              <a:t>Adaptation Options</a:t>
            </a:r>
            <a:endParaRPr lang="en-US" b="1"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rot="5400000">
            <a:off x="4792489" y="1888897"/>
            <a:ext cx="3744656" cy="3921617"/>
          </a:xfrm>
        </p:spPr>
      </p:pic>
      <p:sp>
        <p:nvSpPr>
          <p:cNvPr id="5" name="Rectangle 4"/>
          <p:cNvSpPr/>
          <p:nvPr/>
        </p:nvSpPr>
        <p:spPr>
          <a:xfrm>
            <a:off x="342900" y="2884817"/>
            <a:ext cx="4071334" cy="1015663"/>
          </a:xfrm>
          <a:prstGeom prst="rect">
            <a:avLst/>
          </a:prstGeom>
        </p:spPr>
        <p:txBody>
          <a:bodyPr wrap="square">
            <a:spAutoFit/>
          </a:bodyPr>
          <a:lstStyle/>
          <a:p>
            <a:pPr algn="ctr"/>
            <a:r>
              <a:rPr lang="de-DE" sz="3000" dirty="0"/>
              <a:t>11 adaptation options identified</a:t>
            </a:r>
          </a:p>
        </p:txBody>
      </p:sp>
    </p:spTree>
    <p:extLst>
      <p:ext uri="{BB962C8B-B14F-4D97-AF65-F5344CB8AC3E}">
        <p14:creationId xmlns:p14="http://schemas.microsoft.com/office/powerpoint/2010/main" val="37958307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9E46F1C-04C0-4975-8211-42B29B7E8863}"/>
              </a:ext>
            </a:extLst>
          </p:cNvPr>
          <p:cNvSpPr>
            <a:spLocks noGrp="1"/>
          </p:cNvSpPr>
          <p:nvPr>
            <p:ph type="title"/>
          </p:nvPr>
        </p:nvSpPr>
        <p:spPr/>
        <p:txBody>
          <a:bodyPr/>
          <a:lstStyle/>
          <a:p>
            <a:r>
              <a:rPr lang="de-DE" b="1" dirty="0"/>
              <a:t>Adaptation Options </a:t>
            </a:r>
            <a:r>
              <a:rPr lang="de-DE" b="1" dirty="0" err="1"/>
              <a:t>Identified</a:t>
            </a:r>
            <a:endParaRPr lang="de-DE" b="1" dirty="0"/>
          </a:p>
        </p:txBody>
      </p:sp>
      <p:graphicFrame>
        <p:nvGraphicFramePr>
          <p:cNvPr id="4" name="Tabelle 3">
            <a:extLst>
              <a:ext uri="{FF2B5EF4-FFF2-40B4-BE49-F238E27FC236}">
                <a16:creationId xmlns:a16="http://schemas.microsoft.com/office/drawing/2014/main" xmlns="" id="{96DC3B82-4B8F-4D7F-AA5A-652EDCE9097F}"/>
              </a:ext>
            </a:extLst>
          </p:cNvPr>
          <p:cNvGraphicFramePr>
            <a:graphicFrameLocks noGrp="1"/>
          </p:cNvGraphicFramePr>
          <p:nvPr>
            <p:extLst/>
          </p:nvPr>
        </p:nvGraphicFramePr>
        <p:xfrm>
          <a:off x="985110" y="1879139"/>
          <a:ext cx="7186410" cy="3931920"/>
        </p:xfrm>
        <a:graphic>
          <a:graphicData uri="http://schemas.openxmlformats.org/drawingml/2006/table">
            <a:tbl>
              <a:tblPr firstRow="1" bandRow="1">
                <a:tableStyleId>{5C22544A-7EE6-4342-B048-85BDC9FD1C3A}</a:tableStyleId>
              </a:tblPr>
              <a:tblGrid>
                <a:gridCol w="4198838">
                  <a:extLst>
                    <a:ext uri="{9D8B030D-6E8A-4147-A177-3AD203B41FA5}">
                      <a16:colId xmlns:a16="http://schemas.microsoft.com/office/drawing/2014/main" xmlns="" val="3165318156"/>
                    </a:ext>
                  </a:extLst>
                </a:gridCol>
                <a:gridCol w="1493786">
                  <a:extLst>
                    <a:ext uri="{9D8B030D-6E8A-4147-A177-3AD203B41FA5}">
                      <a16:colId xmlns:a16="http://schemas.microsoft.com/office/drawing/2014/main" xmlns="" val="4204062437"/>
                    </a:ext>
                  </a:extLst>
                </a:gridCol>
                <a:gridCol w="1493786">
                  <a:extLst>
                    <a:ext uri="{9D8B030D-6E8A-4147-A177-3AD203B41FA5}">
                      <a16:colId xmlns:a16="http://schemas.microsoft.com/office/drawing/2014/main" xmlns="" val="2371415295"/>
                    </a:ext>
                  </a:extLst>
                </a:gridCol>
              </a:tblGrid>
              <a:tr h="1028700">
                <a:tc>
                  <a:txBody>
                    <a:bodyPr/>
                    <a:lstStyle/>
                    <a:p>
                      <a:r>
                        <a:rPr lang="de-DE" sz="2100" dirty="0"/>
                        <a:t>Adaptation Option</a:t>
                      </a:r>
                    </a:p>
                  </a:txBody>
                  <a:tcPr marL="68580" marR="68580" marT="34290" marB="34290"/>
                </a:tc>
                <a:tc>
                  <a:txBody>
                    <a:bodyPr/>
                    <a:lstStyle/>
                    <a:p>
                      <a:r>
                        <a:rPr lang="de-DE" sz="2100" dirty="0"/>
                        <a:t>Overall Evaluation (/20)</a:t>
                      </a:r>
                    </a:p>
                  </a:txBody>
                  <a:tcPr marL="68580" marR="68580" marT="34290" marB="34290"/>
                </a:tc>
                <a:tc>
                  <a:txBody>
                    <a:bodyPr/>
                    <a:lstStyle/>
                    <a:p>
                      <a:r>
                        <a:rPr lang="de-DE" sz="2100" dirty="0"/>
                        <a:t>Mitigation Potential</a:t>
                      </a:r>
                    </a:p>
                  </a:txBody>
                  <a:tcPr marL="68580" marR="68580" marT="34290" marB="34290"/>
                </a:tc>
                <a:extLst>
                  <a:ext uri="{0D108BD9-81ED-4DB2-BD59-A6C34878D82A}">
                    <a16:rowId xmlns:a16="http://schemas.microsoft.com/office/drawing/2014/main" xmlns="" val="1562899994"/>
                  </a:ext>
                </a:extLst>
              </a:tr>
              <a:tr h="388620">
                <a:tc>
                  <a:txBody>
                    <a:bodyPr/>
                    <a:lstStyle/>
                    <a:p>
                      <a:r>
                        <a:rPr lang="de-DE" sz="2100" dirty="0" err="1"/>
                        <a:t>Good</a:t>
                      </a:r>
                      <a:r>
                        <a:rPr lang="de-DE" sz="2100" dirty="0"/>
                        <a:t> </a:t>
                      </a:r>
                      <a:r>
                        <a:rPr lang="de-DE" sz="2100" dirty="0" err="1"/>
                        <a:t>milking</a:t>
                      </a:r>
                      <a:r>
                        <a:rPr lang="de-DE" sz="2100" dirty="0"/>
                        <a:t> </a:t>
                      </a:r>
                      <a:r>
                        <a:rPr lang="de-DE" sz="2100" dirty="0" err="1"/>
                        <a:t>practices</a:t>
                      </a:r>
                      <a:endParaRPr lang="de-DE" sz="2100" dirty="0"/>
                    </a:p>
                  </a:txBody>
                  <a:tcPr marL="68580" marR="68580" marT="34290" marB="34290"/>
                </a:tc>
                <a:tc>
                  <a:txBody>
                    <a:bodyPr/>
                    <a:lstStyle/>
                    <a:p>
                      <a:pPr algn="ctr"/>
                      <a:r>
                        <a:rPr lang="de-DE" sz="2100" dirty="0"/>
                        <a:t>18</a:t>
                      </a:r>
                    </a:p>
                  </a:txBody>
                  <a:tcPr marL="68580" marR="68580" marT="34290" marB="34290"/>
                </a:tc>
                <a:tc>
                  <a:txBody>
                    <a:bodyPr/>
                    <a:lstStyle/>
                    <a:p>
                      <a:pPr algn="ctr"/>
                      <a:r>
                        <a:rPr lang="de-DE" sz="2100" dirty="0"/>
                        <a:t>0</a:t>
                      </a:r>
                    </a:p>
                  </a:txBody>
                  <a:tcPr marL="68580" marR="68580" marT="34290" marB="34290"/>
                </a:tc>
                <a:extLst>
                  <a:ext uri="{0D108BD9-81ED-4DB2-BD59-A6C34878D82A}">
                    <a16:rowId xmlns:a16="http://schemas.microsoft.com/office/drawing/2014/main" xmlns="" val="4239851793"/>
                  </a:ext>
                </a:extLst>
              </a:tr>
              <a:tr h="388620">
                <a:tc>
                  <a:txBody>
                    <a:bodyPr/>
                    <a:lstStyle/>
                    <a:p>
                      <a:r>
                        <a:rPr lang="de-DE" sz="2100" dirty="0"/>
                        <a:t>Use </a:t>
                      </a:r>
                      <a:r>
                        <a:rPr lang="de-DE" sz="2100" dirty="0" err="1"/>
                        <a:t>of</a:t>
                      </a:r>
                      <a:r>
                        <a:rPr lang="de-DE" sz="2100" dirty="0"/>
                        <a:t> </a:t>
                      </a:r>
                      <a:r>
                        <a:rPr lang="de-DE" sz="2100" dirty="0" err="1"/>
                        <a:t>cooling</a:t>
                      </a:r>
                      <a:r>
                        <a:rPr lang="de-DE" sz="2100" dirty="0"/>
                        <a:t> </a:t>
                      </a:r>
                      <a:r>
                        <a:rPr lang="de-DE" sz="2100" dirty="0" err="1"/>
                        <a:t>tanks</a:t>
                      </a:r>
                      <a:endParaRPr lang="de-DE" sz="2100" dirty="0"/>
                    </a:p>
                  </a:txBody>
                  <a:tcPr marL="68580" marR="68580" marT="34290" marB="34290"/>
                </a:tc>
                <a:tc>
                  <a:txBody>
                    <a:bodyPr/>
                    <a:lstStyle/>
                    <a:p>
                      <a:pPr algn="ctr"/>
                      <a:r>
                        <a:rPr lang="de-DE" sz="2100" dirty="0"/>
                        <a:t>18</a:t>
                      </a:r>
                    </a:p>
                  </a:txBody>
                  <a:tcPr marL="68580" marR="68580" marT="34290" marB="34290"/>
                </a:tc>
                <a:tc>
                  <a:txBody>
                    <a:bodyPr/>
                    <a:lstStyle/>
                    <a:p>
                      <a:pPr algn="ctr"/>
                      <a:r>
                        <a:rPr lang="de-DE" sz="2100" dirty="0"/>
                        <a:t>0</a:t>
                      </a:r>
                    </a:p>
                  </a:txBody>
                  <a:tcPr marL="68580" marR="68580" marT="34290" marB="34290"/>
                </a:tc>
                <a:extLst>
                  <a:ext uri="{0D108BD9-81ED-4DB2-BD59-A6C34878D82A}">
                    <a16:rowId xmlns:a16="http://schemas.microsoft.com/office/drawing/2014/main" xmlns="" val="1858475463"/>
                  </a:ext>
                </a:extLst>
              </a:tr>
              <a:tr h="388620">
                <a:tc>
                  <a:txBody>
                    <a:bodyPr/>
                    <a:lstStyle/>
                    <a:p>
                      <a:r>
                        <a:rPr lang="de-DE" sz="2100" dirty="0"/>
                        <a:t>SOP </a:t>
                      </a:r>
                      <a:r>
                        <a:rPr lang="de-DE" sz="2100" dirty="0" err="1"/>
                        <a:t>for</a:t>
                      </a:r>
                      <a:r>
                        <a:rPr lang="de-DE" sz="2100" dirty="0"/>
                        <a:t> Quality </a:t>
                      </a:r>
                      <a:r>
                        <a:rPr lang="de-DE" sz="2100" dirty="0" err="1"/>
                        <a:t>assurance</a:t>
                      </a:r>
                      <a:endParaRPr lang="de-DE" sz="2100" dirty="0"/>
                    </a:p>
                  </a:txBody>
                  <a:tcPr marL="68580" marR="68580" marT="34290" marB="34290"/>
                </a:tc>
                <a:tc>
                  <a:txBody>
                    <a:bodyPr/>
                    <a:lstStyle/>
                    <a:p>
                      <a:pPr algn="ctr"/>
                      <a:r>
                        <a:rPr lang="de-DE" sz="2100" dirty="0"/>
                        <a:t>18</a:t>
                      </a:r>
                    </a:p>
                  </a:txBody>
                  <a:tcPr marL="68580" marR="68580" marT="34290" marB="34290"/>
                </a:tc>
                <a:tc>
                  <a:txBody>
                    <a:bodyPr/>
                    <a:lstStyle/>
                    <a:p>
                      <a:pPr algn="ctr"/>
                      <a:r>
                        <a:rPr lang="de-DE" sz="2100" dirty="0"/>
                        <a:t>0</a:t>
                      </a:r>
                    </a:p>
                  </a:txBody>
                  <a:tcPr marL="68580" marR="68580" marT="34290" marB="34290"/>
                </a:tc>
                <a:extLst>
                  <a:ext uri="{0D108BD9-81ED-4DB2-BD59-A6C34878D82A}">
                    <a16:rowId xmlns:a16="http://schemas.microsoft.com/office/drawing/2014/main" xmlns="" val="2327726089"/>
                  </a:ext>
                </a:extLst>
              </a:tr>
              <a:tr h="388620">
                <a:tc>
                  <a:txBody>
                    <a:bodyPr/>
                    <a:lstStyle/>
                    <a:p>
                      <a:r>
                        <a:rPr lang="de-DE" sz="2100" dirty="0"/>
                        <a:t>Training of farmers/reskilling</a:t>
                      </a:r>
                    </a:p>
                  </a:txBody>
                  <a:tcPr marL="68580" marR="68580" marT="34290" marB="34290"/>
                </a:tc>
                <a:tc>
                  <a:txBody>
                    <a:bodyPr/>
                    <a:lstStyle/>
                    <a:p>
                      <a:pPr algn="ctr"/>
                      <a:r>
                        <a:rPr lang="de-DE" sz="2100" dirty="0"/>
                        <a:t>18</a:t>
                      </a:r>
                    </a:p>
                  </a:txBody>
                  <a:tcPr marL="68580" marR="68580" marT="34290" marB="34290"/>
                </a:tc>
                <a:tc>
                  <a:txBody>
                    <a:bodyPr/>
                    <a:lstStyle/>
                    <a:p>
                      <a:pPr algn="ctr"/>
                      <a:r>
                        <a:rPr lang="de-DE" sz="2100" dirty="0"/>
                        <a:t>0</a:t>
                      </a:r>
                    </a:p>
                  </a:txBody>
                  <a:tcPr marL="68580" marR="68580" marT="34290" marB="34290"/>
                </a:tc>
                <a:extLst>
                  <a:ext uri="{0D108BD9-81ED-4DB2-BD59-A6C34878D82A}">
                    <a16:rowId xmlns:a16="http://schemas.microsoft.com/office/drawing/2014/main" xmlns="" val="766951302"/>
                  </a:ext>
                </a:extLst>
              </a:tr>
              <a:tr h="1348740">
                <a:tc>
                  <a:txBody>
                    <a:bodyPr/>
                    <a:lstStyle/>
                    <a:p>
                      <a:r>
                        <a:rPr lang="de-DE" sz="2100" dirty="0"/>
                        <a:t>Use of compost in forage plantation</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2100" dirty="0"/>
                    </a:p>
                    <a:p>
                      <a:pPr marL="0" marR="0" indent="0" algn="l" defTabSz="914400" rtl="0" eaLnBrk="1" fontAlgn="auto" latinLnBrk="0" hangingPunct="1">
                        <a:lnSpc>
                          <a:spcPct val="100000"/>
                        </a:lnSpc>
                        <a:spcBef>
                          <a:spcPts val="0"/>
                        </a:spcBef>
                        <a:spcAft>
                          <a:spcPts val="0"/>
                        </a:spcAft>
                        <a:buClrTx/>
                        <a:buSzTx/>
                        <a:buFontTx/>
                        <a:buNone/>
                        <a:tabLst/>
                        <a:defRPr/>
                      </a:pPr>
                      <a:r>
                        <a:rPr lang="de-DE" sz="2100" dirty="0"/>
                        <a:t>Use of locally adapted cross breeds</a:t>
                      </a:r>
                    </a:p>
                    <a:p>
                      <a:endParaRPr lang="de-DE" sz="2100" dirty="0"/>
                    </a:p>
                  </a:txBody>
                  <a:tcPr marL="68580" marR="68580" marT="34290" marB="34290"/>
                </a:tc>
                <a:tc>
                  <a:txBody>
                    <a:bodyPr/>
                    <a:lstStyle/>
                    <a:p>
                      <a:pPr algn="ctr"/>
                      <a:r>
                        <a:rPr lang="de-DE" sz="2100" dirty="0"/>
                        <a:t>18</a:t>
                      </a:r>
                    </a:p>
                    <a:p>
                      <a:pPr algn="ctr"/>
                      <a:endParaRPr lang="de-DE" sz="2100" dirty="0"/>
                    </a:p>
                    <a:p>
                      <a:pPr algn="ctr"/>
                      <a:r>
                        <a:rPr lang="de-DE" sz="2100" dirty="0"/>
                        <a:t>17</a:t>
                      </a:r>
                    </a:p>
                  </a:txBody>
                  <a:tcPr marL="68580" marR="68580" marT="34290" marB="34290"/>
                </a:tc>
                <a:tc>
                  <a:txBody>
                    <a:bodyPr/>
                    <a:lstStyle/>
                    <a:p>
                      <a:pPr algn="ctr"/>
                      <a:r>
                        <a:rPr lang="de-DE" sz="2100" dirty="0"/>
                        <a:t>+</a:t>
                      </a:r>
                    </a:p>
                    <a:p>
                      <a:pPr algn="ctr"/>
                      <a:endParaRPr lang="de-DE" sz="2100" dirty="0"/>
                    </a:p>
                    <a:p>
                      <a:pPr algn="ctr"/>
                      <a:r>
                        <a:rPr lang="de-DE" sz="2100" dirty="0"/>
                        <a:t>+</a:t>
                      </a:r>
                    </a:p>
                  </a:txBody>
                  <a:tcPr marL="68580" marR="68580" marT="34290" marB="34290"/>
                </a:tc>
                <a:extLst>
                  <a:ext uri="{0D108BD9-81ED-4DB2-BD59-A6C34878D82A}">
                    <a16:rowId xmlns:a16="http://schemas.microsoft.com/office/drawing/2014/main" xmlns="" val="1692604311"/>
                  </a:ext>
                </a:extLst>
              </a:tr>
            </a:tbl>
          </a:graphicData>
        </a:graphic>
      </p:graphicFrame>
    </p:spTree>
    <p:extLst>
      <p:ext uri="{BB962C8B-B14F-4D97-AF65-F5344CB8AC3E}">
        <p14:creationId xmlns:p14="http://schemas.microsoft.com/office/powerpoint/2010/main" val="1510666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fr-FR" altLang="de-DE" dirty="0"/>
              <a:t>Day 1 - </a:t>
            </a:r>
            <a:r>
              <a:rPr lang="fr-FR" altLang="de-DE" dirty="0" err="1"/>
              <a:t>Overview</a:t>
            </a:r>
            <a:r>
              <a:rPr lang="fr-FR" altLang="de-DE" dirty="0"/>
              <a:t> </a:t>
            </a:r>
          </a:p>
        </p:txBody>
      </p:sp>
      <p:sp>
        <p:nvSpPr>
          <p:cNvPr id="4099" name="Content Placeholder 2"/>
          <p:cNvSpPr>
            <a:spLocks noGrp="1"/>
          </p:cNvSpPr>
          <p:nvPr>
            <p:ph idx="1"/>
          </p:nvPr>
        </p:nvSpPr>
        <p:spPr>
          <a:xfrm>
            <a:off x="424070" y="1140051"/>
            <a:ext cx="8229600" cy="4498746"/>
          </a:xfrm>
        </p:spPr>
        <p:txBody>
          <a:bodyPr/>
          <a:lstStyle/>
          <a:p>
            <a:pPr eaLnBrk="1" hangingPunct="1"/>
            <a:r>
              <a:rPr lang="en-GB" altLang="de-DE" sz="2800" dirty="0"/>
              <a:t>Welcome and opening  </a:t>
            </a:r>
          </a:p>
          <a:p>
            <a:pPr eaLnBrk="1" hangingPunct="1"/>
            <a:r>
              <a:rPr lang="en-GB" altLang="de-DE" sz="2800" dirty="0"/>
              <a:t>Presentation of participants</a:t>
            </a:r>
          </a:p>
          <a:p>
            <a:pPr eaLnBrk="1" hangingPunct="1"/>
            <a:r>
              <a:rPr lang="en-GB" altLang="de-DE" sz="2800" dirty="0"/>
              <a:t>Presentation 1: Thematic introduction: climate change, adaptation, mitigation </a:t>
            </a:r>
          </a:p>
          <a:p>
            <a:pPr eaLnBrk="1" hangingPunct="1"/>
            <a:r>
              <a:rPr lang="en-GB" altLang="de-DE" sz="2800" dirty="0"/>
              <a:t>Presentation 2: CC projections and impacts in SADC with focus on Mauritius </a:t>
            </a:r>
          </a:p>
          <a:p>
            <a:pPr eaLnBrk="1" hangingPunct="1"/>
            <a:r>
              <a:rPr lang="en-GB" altLang="de-DE" sz="2800" dirty="0"/>
              <a:t>Presentation 3: Agriculture - </a:t>
            </a:r>
            <a:r>
              <a:rPr lang="en-GB" sz="2800" dirty="0"/>
              <a:t>victim, culprit and potentials for adaptation and mitigation </a:t>
            </a:r>
            <a:endParaRPr lang="en-GB" altLang="de-DE" sz="2800" dirty="0"/>
          </a:p>
          <a:p>
            <a:pPr eaLnBrk="1" hangingPunct="1"/>
            <a:r>
              <a:rPr lang="de-DE" altLang="de-DE" sz="2800" dirty="0" err="1"/>
              <a:t>Presentation</a:t>
            </a:r>
            <a:r>
              <a:rPr lang="de-DE" altLang="de-DE" sz="2800" dirty="0"/>
              <a:t> </a:t>
            </a:r>
            <a:r>
              <a:rPr lang="de-DE" altLang="de-DE" sz="2800" dirty="0" err="1"/>
              <a:t>of</a:t>
            </a:r>
            <a:r>
              <a:rPr lang="de-DE" altLang="de-DE" sz="2800" dirty="0"/>
              <a:t> </a:t>
            </a:r>
            <a:r>
              <a:rPr lang="de-DE" altLang="de-DE" sz="2800" dirty="0" err="1"/>
              <a:t>case</a:t>
            </a:r>
            <a:r>
              <a:rPr lang="de-DE" altLang="de-DE" sz="2800" dirty="0"/>
              <a:t> </a:t>
            </a:r>
            <a:r>
              <a:rPr lang="de-DE" altLang="de-DE" sz="2800" dirty="0" err="1"/>
              <a:t>studies</a:t>
            </a:r>
            <a:r>
              <a:rPr lang="de-DE" altLang="de-DE" sz="2800" dirty="0"/>
              <a:t> and </a:t>
            </a:r>
            <a:r>
              <a:rPr lang="de-DE" altLang="de-DE" sz="2800" dirty="0" err="1"/>
              <a:t>composition</a:t>
            </a:r>
            <a:r>
              <a:rPr lang="de-DE" altLang="de-DE" sz="2800" dirty="0"/>
              <a:t> </a:t>
            </a:r>
            <a:r>
              <a:rPr lang="de-DE" altLang="de-DE" sz="2800" dirty="0" err="1"/>
              <a:t>of</a:t>
            </a:r>
            <a:r>
              <a:rPr lang="de-DE" altLang="de-DE" sz="2800" dirty="0"/>
              <a:t> </a:t>
            </a:r>
            <a:r>
              <a:rPr lang="de-DE" altLang="de-DE" sz="2800" dirty="0" err="1"/>
              <a:t>working</a:t>
            </a:r>
            <a:r>
              <a:rPr lang="de-DE" altLang="de-DE" sz="2800" dirty="0"/>
              <a:t> </a:t>
            </a:r>
            <a:r>
              <a:rPr lang="de-DE" altLang="de-DE" sz="2800" dirty="0" err="1"/>
              <a:t>groups</a:t>
            </a:r>
            <a:endParaRPr lang="en-GB" altLang="de-DE" sz="2800" dirty="0"/>
          </a:p>
        </p:txBody>
      </p:sp>
      <p:cxnSp>
        <p:nvCxnSpPr>
          <p:cNvPr id="4" name="Gerader Verbinder 3"/>
          <p:cNvCxnSpPr/>
          <p:nvPr/>
        </p:nvCxnSpPr>
        <p:spPr>
          <a:xfrm>
            <a:off x="0" y="8382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9E46F1C-04C0-4975-8211-42B29B7E8863}"/>
              </a:ext>
            </a:extLst>
          </p:cNvPr>
          <p:cNvSpPr>
            <a:spLocks noGrp="1"/>
          </p:cNvSpPr>
          <p:nvPr>
            <p:ph type="title"/>
          </p:nvPr>
        </p:nvSpPr>
        <p:spPr/>
        <p:txBody>
          <a:bodyPr/>
          <a:lstStyle/>
          <a:p>
            <a:r>
              <a:rPr lang="de-DE" dirty="0"/>
              <a:t>Adaptation Options </a:t>
            </a:r>
            <a:r>
              <a:rPr lang="de-DE" dirty="0" err="1"/>
              <a:t>Identified</a:t>
            </a:r>
            <a:endParaRPr lang="de-DE" dirty="0"/>
          </a:p>
        </p:txBody>
      </p:sp>
      <p:graphicFrame>
        <p:nvGraphicFramePr>
          <p:cNvPr id="4" name="Tabelle 3">
            <a:extLst>
              <a:ext uri="{FF2B5EF4-FFF2-40B4-BE49-F238E27FC236}">
                <a16:creationId xmlns:a16="http://schemas.microsoft.com/office/drawing/2014/main" xmlns="" id="{96DC3B82-4B8F-4D7F-AA5A-652EDCE9097F}"/>
              </a:ext>
            </a:extLst>
          </p:cNvPr>
          <p:cNvGraphicFramePr>
            <a:graphicFrameLocks noGrp="1"/>
          </p:cNvGraphicFramePr>
          <p:nvPr>
            <p:extLst/>
          </p:nvPr>
        </p:nvGraphicFramePr>
        <p:xfrm>
          <a:off x="636389" y="2079999"/>
          <a:ext cx="7234764" cy="3794760"/>
        </p:xfrm>
        <a:graphic>
          <a:graphicData uri="http://schemas.openxmlformats.org/drawingml/2006/table">
            <a:tbl>
              <a:tblPr firstRow="1" bandRow="1">
                <a:tableStyleId>{5C22544A-7EE6-4342-B048-85BDC9FD1C3A}</a:tableStyleId>
              </a:tblPr>
              <a:tblGrid>
                <a:gridCol w="4227090">
                  <a:extLst>
                    <a:ext uri="{9D8B030D-6E8A-4147-A177-3AD203B41FA5}">
                      <a16:colId xmlns:a16="http://schemas.microsoft.com/office/drawing/2014/main" xmlns="" val="3165318156"/>
                    </a:ext>
                  </a:extLst>
                </a:gridCol>
                <a:gridCol w="1503837">
                  <a:extLst>
                    <a:ext uri="{9D8B030D-6E8A-4147-A177-3AD203B41FA5}">
                      <a16:colId xmlns:a16="http://schemas.microsoft.com/office/drawing/2014/main" xmlns="" val="4204062437"/>
                    </a:ext>
                  </a:extLst>
                </a:gridCol>
                <a:gridCol w="1503837">
                  <a:extLst>
                    <a:ext uri="{9D8B030D-6E8A-4147-A177-3AD203B41FA5}">
                      <a16:colId xmlns:a16="http://schemas.microsoft.com/office/drawing/2014/main" xmlns="" val="2371415295"/>
                    </a:ext>
                  </a:extLst>
                </a:gridCol>
              </a:tblGrid>
              <a:tr h="1028700">
                <a:tc>
                  <a:txBody>
                    <a:bodyPr/>
                    <a:lstStyle/>
                    <a:p>
                      <a:r>
                        <a:rPr lang="de-DE" sz="2100" dirty="0"/>
                        <a:t>Adaptation Option</a:t>
                      </a:r>
                    </a:p>
                  </a:txBody>
                  <a:tcPr marL="68580" marR="68580" marT="34290" marB="34290"/>
                </a:tc>
                <a:tc>
                  <a:txBody>
                    <a:bodyPr/>
                    <a:lstStyle/>
                    <a:p>
                      <a:r>
                        <a:rPr lang="de-DE" sz="2100" dirty="0"/>
                        <a:t>Overall Evaluation (/20)</a:t>
                      </a:r>
                    </a:p>
                  </a:txBody>
                  <a:tcPr marL="68580" marR="68580" marT="34290" marB="34290"/>
                </a:tc>
                <a:tc>
                  <a:txBody>
                    <a:bodyPr/>
                    <a:lstStyle/>
                    <a:p>
                      <a:r>
                        <a:rPr lang="de-DE" sz="2100" dirty="0"/>
                        <a:t>Mitigation Potential</a:t>
                      </a:r>
                    </a:p>
                  </a:txBody>
                  <a:tcPr marL="68580" marR="68580" marT="34290" marB="34290"/>
                </a:tc>
                <a:extLst>
                  <a:ext uri="{0D108BD9-81ED-4DB2-BD59-A6C34878D82A}">
                    <a16:rowId xmlns:a16="http://schemas.microsoft.com/office/drawing/2014/main" xmlns="" val="1562899994"/>
                  </a:ext>
                </a:extLst>
              </a:tr>
              <a:tr h="13487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100" dirty="0"/>
                        <a:t>Improved AI Service</a:t>
                      </a:r>
                    </a:p>
                    <a:p>
                      <a:pPr marL="0" marR="0" indent="0" algn="l" defTabSz="914400" rtl="0" eaLnBrk="1" fontAlgn="auto" latinLnBrk="0" hangingPunct="1">
                        <a:lnSpc>
                          <a:spcPct val="100000"/>
                        </a:lnSpc>
                        <a:spcBef>
                          <a:spcPts val="0"/>
                        </a:spcBef>
                        <a:spcAft>
                          <a:spcPts val="0"/>
                        </a:spcAft>
                        <a:buClrTx/>
                        <a:buSzTx/>
                        <a:buFontTx/>
                        <a:buNone/>
                        <a:tabLst/>
                        <a:defRPr/>
                      </a:pPr>
                      <a:r>
                        <a:rPr lang="de-DE" sz="2100" dirty="0"/>
                        <a:t>Research on alternative feed ingredients/feed supplements</a:t>
                      </a:r>
                    </a:p>
                    <a:p>
                      <a:r>
                        <a:rPr lang="de-DE" sz="2100" dirty="0"/>
                        <a:t>Fodder conservation and germplasm </a:t>
                      </a:r>
                    </a:p>
                  </a:txBody>
                  <a:tcPr marL="68580" marR="68580" marT="34290" marB="34290"/>
                </a:tc>
                <a:tc>
                  <a:txBody>
                    <a:bodyPr/>
                    <a:lstStyle/>
                    <a:p>
                      <a:pPr algn="ctr"/>
                      <a:r>
                        <a:rPr lang="de-DE" sz="2100" dirty="0"/>
                        <a:t>14</a:t>
                      </a:r>
                    </a:p>
                    <a:p>
                      <a:pPr algn="ctr"/>
                      <a:r>
                        <a:rPr lang="de-DE" sz="2100" dirty="0"/>
                        <a:t>13</a:t>
                      </a:r>
                    </a:p>
                    <a:p>
                      <a:pPr algn="ctr"/>
                      <a:endParaRPr lang="de-DE" sz="2100" dirty="0"/>
                    </a:p>
                    <a:p>
                      <a:pPr algn="ctr"/>
                      <a:r>
                        <a:rPr lang="de-DE" sz="2100" dirty="0"/>
                        <a:t>10</a:t>
                      </a:r>
                    </a:p>
                  </a:txBody>
                  <a:tcPr marL="68580" marR="68580" marT="34290" marB="34290"/>
                </a:tc>
                <a:tc>
                  <a:txBody>
                    <a:bodyPr/>
                    <a:lstStyle/>
                    <a:p>
                      <a:pPr algn="ctr"/>
                      <a:r>
                        <a:rPr lang="de-DE" sz="2100" dirty="0"/>
                        <a:t>+</a:t>
                      </a:r>
                    </a:p>
                    <a:p>
                      <a:pPr algn="ctr"/>
                      <a:r>
                        <a:rPr lang="de-DE" sz="2100" dirty="0"/>
                        <a:t>+</a:t>
                      </a:r>
                    </a:p>
                    <a:p>
                      <a:pPr algn="ctr"/>
                      <a:endParaRPr lang="de-DE" sz="2100" dirty="0"/>
                    </a:p>
                    <a:p>
                      <a:pPr algn="ctr"/>
                      <a:r>
                        <a:rPr lang="de-DE" sz="2100"/>
                        <a:t>+</a:t>
                      </a:r>
                      <a:endParaRPr lang="de-DE" sz="2100" dirty="0"/>
                    </a:p>
                  </a:txBody>
                  <a:tcPr marL="68580" marR="68580" marT="34290" marB="34290"/>
                </a:tc>
                <a:extLst>
                  <a:ext uri="{0D108BD9-81ED-4DB2-BD59-A6C34878D82A}">
                    <a16:rowId xmlns:a16="http://schemas.microsoft.com/office/drawing/2014/main" xmlns="" val="4239851793"/>
                  </a:ext>
                </a:extLst>
              </a:tr>
              <a:tr h="708660">
                <a:tc>
                  <a:txBody>
                    <a:bodyPr/>
                    <a:lstStyle/>
                    <a:p>
                      <a:r>
                        <a:rPr lang="de-DE" sz="2100" dirty="0"/>
                        <a:t>Research on </a:t>
                      </a:r>
                      <a:r>
                        <a:rPr lang="de-DE" sz="2100" dirty="0" err="1"/>
                        <a:t>use</a:t>
                      </a:r>
                      <a:r>
                        <a:rPr lang="de-DE" sz="2100" dirty="0"/>
                        <a:t> </a:t>
                      </a:r>
                      <a:r>
                        <a:rPr lang="de-DE" sz="2100" dirty="0" err="1"/>
                        <a:t>of</a:t>
                      </a:r>
                      <a:r>
                        <a:rPr lang="de-DE" sz="2100" dirty="0"/>
                        <a:t> </a:t>
                      </a:r>
                      <a:r>
                        <a:rPr lang="de-DE" sz="2100" dirty="0" err="1"/>
                        <a:t>climate</a:t>
                      </a:r>
                      <a:r>
                        <a:rPr lang="de-DE" sz="2100" dirty="0"/>
                        <a:t>-resilient </a:t>
                      </a:r>
                      <a:r>
                        <a:rPr lang="de-DE" sz="2100" dirty="0" err="1"/>
                        <a:t>fodder</a:t>
                      </a:r>
                      <a:r>
                        <a:rPr lang="de-DE" sz="2100" dirty="0"/>
                        <a:t> </a:t>
                      </a:r>
                      <a:r>
                        <a:rPr lang="de-DE" sz="2100" dirty="0" err="1"/>
                        <a:t>varieties</a:t>
                      </a:r>
                      <a:endParaRPr lang="de-DE" sz="2100" dirty="0"/>
                    </a:p>
                  </a:txBody>
                  <a:tcPr marL="68580" marR="68580" marT="34290" marB="34290"/>
                </a:tc>
                <a:tc>
                  <a:txBody>
                    <a:bodyPr/>
                    <a:lstStyle/>
                    <a:p>
                      <a:pPr algn="ctr"/>
                      <a:r>
                        <a:rPr lang="de-DE" sz="2100" dirty="0"/>
                        <a:t>10</a:t>
                      </a:r>
                    </a:p>
                  </a:txBody>
                  <a:tcPr marL="68580" marR="68580" marT="34290" marB="34290"/>
                </a:tc>
                <a:tc>
                  <a:txBody>
                    <a:bodyPr/>
                    <a:lstStyle/>
                    <a:p>
                      <a:pPr algn="ctr"/>
                      <a:r>
                        <a:rPr lang="de-DE" sz="2100" dirty="0"/>
                        <a:t>+</a:t>
                      </a:r>
                    </a:p>
                  </a:txBody>
                  <a:tcPr marL="68580" marR="68580" marT="34290" marB="34290"/>
                </a:tc>
                <a:extLst>
                  <a:ext uri="{0D108BD9-81ED-4DB2-BD59-A6C34878D82A}">
                    <a16:rowId xmlns:a16="http://schemas.microsoft.com/office/drawing/2014/main" xmlns="" val="1858475463"/>
                  </a:ext>
                </a:extLst>
              </a:tr>
              <a:tr h="708660">
                <a:tc>
                  <a:txBody>
                    <a:bodyPr/>
                    <a:lstStyle/>
                    <a:p>
                      <a:r>
                        <a:rPr lang="de-DE" sz="2100" dirty="0"/>
                        <a:t>Policy </a:t>
                      </a:r>
                      <a:r>
                        <a:rPr lang="de-DE" sz="2100" dirty="0" err="1"/>
                        <a:t>measures</a:t>
                      </a:r>
                      <a:r>
                        <a:rPr lang="de-DE" sz="2100" dirty="0"/>
                        <a:t> (</a:t>
                      </a:r>
                      <a:r>
                        <a:rPr lang="de-DE" sz="2100" dirty="0" err="1"/>
                        <a:t>compensation</a:t>
                      </a:r>
                      <a:r>
                        <a:rPr lang="de-DE" sz="2100" dirty="0"/>
                        <a:t>, </a:t>
                      </a:r>
                      <a:r>
                        <a:rPr lang="de-DE" sz="2100" dirty="0" err="1"/>
                        <a:t>insurance</a:t>
                      </a:r>
                      <a:r>
                        <a:rPr lang="de-DE" sz="2100" dirty="0"/>
                        <a:t>, </a:t>
                      </a:r>
                      <a:r>
                        <a:rPr lang="de-DE" sz="2100" dirty="0" err="1"/>
                        <a:t>etc</a:t>
                      </a:r>
                      <a:r>
                        <a:rPr lang="de-DE" sz="2100" dirty="0"/>
                        <a:t>)</a:t>
                      </a:r>
                    </a:p>
                  </a:txBody>
                  <a:tcPr marL="68580" marR="68580" marT="34290" marB="34290"/>
                </a:tc>
                <a:tc>
                  <a:txBody>
                    <a:bodyPr/>
                    <a:lstStyle/>
                    <a:p>
                      <a:pPr algn="ctr"/>
                      <a:r>
                        <a:rPr lang="de-DE" sz="2100" dirty="0"/>
                        <a:t>8</a:t>
                      </a:r>
                    </a:p>
                  </a:txBody>
                  <a:tcPr marL="68580" marR="68580" marT="34290" marB="34290"/>
                </a:tc>
                <a:tc>
                  <a:txBody>
                    <a:bodyPr/>
                    <a:lstStyle/>
                    <a:p>
                      <a:pPr algn="ctr"/>
                      <a:r>
                        <a:rPr lang="de-DE" sz="2100" dirty="0"/>
                        <a:t>-</a:t>
                      </a:r>
                    </a:p>
                  </a:txBody>
                  <a:tcPr marL="68580" marR="68580" marT="34290" marB="34290"/>
                </a:tc>
                <a:extLst>
                  <a:ext uri="{0D108BD9-81ED-4DB2-BD59-A6C34878D82A}">
                    <a16:rowId xmlns:a16="http://schemas.microsoft.com/office/drawing/2014/main" xmlns="" val="2327726089"/>
                  </a:ext>
                </a:extLst>
              </a:tr>
            </a:tbl>
          </a:graphicData>
        </a:graphic>
      </p:graphicFrame>
    </p:spTree>
    <p:extLst>
      <p:ext uri="{BB962C8B-B14F-4D97-AF65-F5344CB8AC3E}">
        <p14:creationId xmlns:p14="http://schemas.microsoft.com/office/powerpoint/2010/main" val="37673714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CCD0603-6C5E-483D-B309-78E90AD4BD30}"/>
              </a:ext>
            </a:extLst>
          </p:cNvPr>
          <p:cNvSpPr>
            <a:spLocks noGrp="1"/>
          </p:cNvSpPr>
          <p:nvPr>
            <p:ph type="title"/>
          </p:nvPr>
        </p:nvSpPr>
        <p:spPr/>
        <p:txBody>
          <a:bodyPr/>
          <a:lstStyle/>
          <a:p>
            <a:r>
              <a:rPr lang="de-DE" b="1" dirty="0" err="1"/>
              <a:t>Concluding</a:t>
            </a:r>
            <a:r>
              <a:rPr lang="de-DE" b="1" dirty="0"/>
              <a:t> </a:t>
            </a:r>
            <a:r>
              <a:rPr lang="de-DE" b="1" dirty="0" err="1"/>
              <a:t>Remarks</a:t>
            </a:r>
            <a:r>
              <a:rPr lang="de-DE" b="1" dirty="0"/>
              <a:t>	</a:t>
            </a:r>
          </a:p>
        </p:txBody>
      </p:sp>
      <p:sp>
        <p:nvSpPr>
          <p:cNvPr id="3" name="Inhaltsplatzhalter 2">
            <a:extLst>
              <a:ext uri="{FF2B5EF4-FFF2-40B4-BE49-F238E27FC236}">
                <a16:creationId xmlns:a16="http://schemas.microsoft.com/office/drawing/2014/main" xmlns="" id="{D23A0E7C-21E8-4A67-970B-589D06CBBB49}"/>
              </a:ext>
            </a:extLst>
          </p:cNvPr>
          <p:cNvSpPr>
            <a:spLocks noGrp="1"/>
          </p:cNvSpPr>
          <p:nvPr>
            <p:ph idx="1"/>
          </p:nvPr>
        </p:nvSpPr>
        <p:spPr>
          <a:xfrm>
            <a:off x="628650" y="2125266"/>
            <a:ext cx="4727713" cy="3263504"/>
          </a:xfrm>
        </p:spPr>
        <p:txBody>
          <a:bodyPr>
            <a:normAutofit fontScale="55000" lnSpcReduction="20000"/>
          </a:bodyPr>
          <a:lstStyle/>
          <a:p>
            <a:r>
              <a:rPr lang="de-DE" dirty="0"/>
              <a:t>5 options have equal rating of 18/20</a:t>
            </a:r>
          </a:p>
          <a:p>
            <a:r>
              <a:rPr lang="de-DE" dirty="0"/>
              <a:t>Out of these 5 adaptation options only one shows mitigation potential</a:t>
            </a:r>
          </a:p>
          <a:p>
            <a:r>
              <a:rPr lang="de-DE" dirty="0"/>
              <a:t>Policy </a:t>
            </a:r>
            <a:r>
              <a:rPr lang="de-DE" dirty="0" err="1"/>
              <a:t>measures</a:t>
            </a:r>
            <a:r>
              <a:rPr lang="de-DE" dirty="0"/>
              <a:t> (</a:t>
            </a:r>
            <a:r>
              <a:rPr lang="de-DE" dirty="0" err="1"/>
              <a:t>compensation</a:t>
            </a:r>
            <a:r>
              <a:rPr lang="de-DE" dirty="0"/>
              <a:t>) </a:t>
            </a:r>
            <a:r>
              <a:rPr lang="de-DE" dirty="0" err="1"/>
              <a:t>give</a:t>
            </a:r>
            <a:r>
              <a:rPr lang="de-DE" dirty="0"/>
              <a:t> a </a:t>
            </a:r>
            <a:r>
              <a:rPr lang="de-DE" dirty="0" err="1"/>
              <a:t>low</a:t>
            </a:r>
            <a:r>
              <a:rPr lang="de-DE" dirty="0"/>
              <a:t> </a:t>
            </a:r>
            <a:r>
              <a:rPr lang="de-DE" dirty="0" err="1"/>
              <a:t>overall</a:t>
            </a:r>
            <a:r>
              <a:rPr lang="de-DE" dirty="0"/>
              <a:t> </a:t>
            </a:r>
            <a:r>
              <a:rPr lang="de-DE" dirty="0" err="1"/>
              <a:t>rating</a:t>
            </a:r>
            <a:r>
              <a:rPr lang="de-DE" dirty="0"/>
              <a:t> and –</a:t>
            </a:r>
            <a:r>
              <a:rPr lang="de-DE" dirty="0" err="1"/>
              <a:t>ve</a:t>
            </a:r>
            <a:r>
              <a:rPr lang="de-DE" dirty="0"/>
              <a:t> </a:t>
            </a:r>
            <a:r>
              <a:rPr lang="de-DE" dirty="0" err="1"/>
              <a:t>mitigation</a:t>
            </a:r>
            <a:r>
              <a:rPr lang="de-DE" dirty="0"/>
              <a:t> potential</a:t>
            </a:r>
          </a:p>
          <a:p>
            <a:r>
              <a:rPr lang="de-DE" dirty="0"/>
              <a:t>Out of 11 options, two adoption options have  regret measures</a:t>
            </a:r>
          </a:p>
          <a:p>
            <a:r>
              <a:rPr lang="de-DE" dirty="0"/>
              <a:t>Climate Smart Project (P,R,M)</a:t>
            </a:r>
          </a:p>
          <a:p>
            <a:r>
              <a:rPr lang="de-DE" dirty="0"/>
              <a:t>Overall, </a:t>
            </a:r>
            <a:r>
              <a:rPr lang="de-DE" dirty="0" err="1"/>
              <a:t>the</a:t>
            </a:r>
            <a:r>
              <a:rPr lang="de-DE" dirty="0"/>
              <a:t> </a:t>
            </a:r>
            <a:r>
              <a:rPr lang="de-DE" dirty="0" err="1"/>
              <a:t>proposed</a:t>
            </a:r>
            <a:r>
              <a:rPr lang="de-DE" dirty="0"/>
              <a:t> </a:t>
            </a:r>
            <a:r>
              <a:rPr lang="de-DE" dirty="0" err="1"/>
              <a:t>project</a:t>
            </a:r>
            <a:r>
              <a:rPr lang="de-DE" dirty="0"/>
              <a:t> </a:t>
            </a:r>
            <a:r>
              <a:rPr lang="de-DE" dirty="0" err="1"/>
              <a:t>with</a:t>
            </a:r>
            <a:r>
              <a:rPr lang="de-DE" dirty="0"/>
              <a:t> </a:t>
            </a:r>
            <a:r>
              <a:rPr lang="de-DE" dirty="0" err="1"/>
              <a:t>the</a:t>
            </a:r>
            <a:r>
              <a:rPr lang="de-DE" dirty="0"/>
              <a:t> </a:t>
            </a:r>
            <a:r>
              <a:rPr lang="de-DE" dirty="0" err="1"/>
              <a:t>adaptation</a:t>
            </a:r>
            <a:r>
              <a:rPr lang="de-DE" dirty="0"/>
              <a:t> </a:t>
            </a:r>
            <a:r>
              <a:rPr lang="de-DE" dirty="0" err="1"/>
              <a:t>measures</a:t>
            </a:r>
            <a:r>
              <a:rPr lang="de-DE" dirty="0"/>
              <a:t> </a:t>
            </a:r>
            <a:r>
              <a:rPr lang="de-DE" dirty="0" err="1"/>
              <a:t>meet</a:t>
            </a:r>
            <a:r>
              <a:rPr lang="de-DE" dirty="0"/>
              <a:t> </a:t>
            </a:r>
            <a:r>
              <a:rPr lang="de-DE" dirty="0" err="1"/>
              <a:t>our</a:t>
            </a:r>
            <a:r>
              <a:rPr lang="de-DE" dirty="0"/>
              <a:t> </a:t>
            </a:r>
            <a:r>
              <a:rPr lang="de-DE" dirty="0" err="1"/>
              <a:t>development</a:t>
            </a:r>
            <a:r>
              <a:rPr lang="de-DE" dirty="0"/>
              <a:t> </a:t>
            </a:r>
            <a:r>
              <a:rPr lang="de-DE" dirty="0" err="1"/>
              <a:t>goal</a:t>
            </a:r>
            <a:endParaRPr lang="de-DE" dirty="0"/>
          </a:p>
          <a:p>
            <a:pPr marL="0" indent="0">
              <a:buNone/>
            </a:pPr>
            <a:endParaRPr lang="de-DE" dirty="0"/>
          </a:p>
          <a:p>
            <a:pPr marL="385763" indent="-385763">
              <a:buAutoNum type="arabicPeriod"/>
            </a:pPr>
            <a:endParaRPr lang="de-DE" dirty="0"/>
          </a:p>
          <a:p>
            <a:pPr marL="385763" indent="-385763">
              <a:buAutoNum type="arabicPeriod"/>
            </a:pPr>
            <a:endParaRPr lang="de-DE" dirty="0"/>
          </a:p>
        </p:txBody>
      </p:sp>
      <p:graphicFrame>
        <p:nvGraphicFramePr>
          <p:cNvPr id="4" name="Diagramm 3">
            <a:extLst>
              <a:ext uri="{FF2B5EF4-FFF2-40B4-BE49-F238E27FC236}">
                <a16:creationId xmlns:a16="http://schemas.microsoft.com/office/drawing/2014/main" xmlns="" id="{8B5C002D-F18A-49D5-ADD2-36521656605A}"/>
              </a:ext>
            </a:extLst>
          </p:cNvPr>
          <p:cNvGraphicFramePr/>
          <p:nvPr>
            <p:extLst/>
          </p:nvPr>
        </p:nvGraphicFramePr>
        <p:xfrm>
          <a:off x="4416288" y="2329742"/>
          <a:ext cx="4727713"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4396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xmlns="" id="{F2233ECB-9CBA-4E42-9FF9-6F323528A78C}"/>
              </a:ext>
            </a:extLst>
          </p:cNvPr>
          <p:cNvSpPr>
            <a:spLocks noGrp="1"/>
          </p:cNvSpPr>
          <p:nvPr>
            <p:ph idx="1"/>
          </p:nvPr>
        </p:nvSpPr>
        <p:spPr>
          <a:xfrm>
            <a:off x="602273" y="1760476"/>
            <a:ext cx="7886700" cy="3263504"/>
          </a:xfrm>
        </p:spPr>
        <p:txBody>
          <a:bodyPr/>
          <a:lstStyle/>
          <a:p>
            <a:endParaRPr lang="de-DE" dirty="0"/>
          </a:p>
          <a:p>
            <a:endParaRPr lang="de-DE" dirty="0"/>
          </a:p>
          <a:p>
            <a:endParaRPr lang="de-DE" dirty="0"/>
          </a:p>
          <a:p>
            <a:pPr marL="0" indent="0">
              <a:buNone/>
            </a:pPr>
            <a:r>
              <a:rPr lang="de-DE" sz="4500" dirty="0"/>
              <a:t>                   Thank You</a:t>
            </a:r>
          </a:p>
        </p:txBody>
      </p:sp>
    </p:spTree>
    <p:extLst>
      <p:ext uri="{BB962C8B-B14F-4D97-AF65-F5344CB8AC3E}">
        <p14:creationId xmlns:p14="http://schemas.microsoft.com/office/powerpoint/2010/main" val="11015532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1000" y="0"/>
            <a:ext cx="8229600" cy="1143000"/>
          </a:xfrm>
        </p:spPr>
        <p:txBody>
          <a:bodyPr/>
          <a:lstStyle/>
          <a:p>
            <a:r>
              <a:rPr lang="de-DE" sz="3600" dirty="0"/>
              <a:t>Q &amp; A </a:t>
            </a:r>
            <a:br>
              <a:rPr lang="de-DE" sz="3600" dirty="0"/>
            </a:br>
            <a:r>
              <a:rPr lang="de-DE" sz="3600" dirty="0"/>
              <a:t>Final </a:t>
            </a:r>
            <a:r>
              <a:rPr lang="de-DE" sz="3600" dirty="0" err="1"/>
              <a:t>presentation</a:t>
            </a:r>
            <a:r>
              <a:rPr lang="de-DE" sz="3600" dirty="0"/>
              <a:t> Livestock</a:t>
            </a:r>
          </a:p>
        </p:txBody>
      </p:sp>
      <p:cxnSp>
        <p:nvCxnSpPr>
          <p:cNvPr id="4" name="Gerader Verbinder 3"/>
          <p:cNvCxnSpPr/>
          <p:nvPr/>
        </p:nvCxnSpPr>
        <p:spPr>
          <a:xfrm>
            <a:off x="0" y="12192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5" name="Foliennummernplatzhalter 4"/>
          <p:cNvSpPr>
            <a:spLocks noGrp="1"/>
          </p:cNvSpPr>
          <p:nvPr>
            <p:ph type="sldNum" sz="quarter" idx="12"/>
          </p:nvPr>
        </p:nvSpPr>
        <p:spPr/>
        <p:txBody>
          <a:bodyPr/>
          <a:lstStyle/>
          <a:p>
            <a:pPr>
              <a:defRPr/>
            </a:pPr>
            <a:fld id="{034DBEFC-2DBA-43BF-8C56-FABC31E27A4D}" type="slidenum">
              <a:rPr lang="en-US" smtClean="0"/>
              <a:pPr>
                <a:defRPr/>
              </a:pPr>
              <a:t>53</a:t>
            </a:fld>
            <a:endParaRPr lang="en-US"/>
          </a:p>
        </p:txBody>
      </p:sp>
      <p:sp>
        <p:nvSpPr>
          <p:cNvPr id="3" name="Rechteck 2">
            <a:extLst>
              <a:ext uri="{FF2B5EF4-FFF2-40B4-BE49-F238E27FC236}">
                <a16:creationId xmlns:a16="http://schemas.microsoft.com/office/drawing/2014/main" xmlns="" id="{2565B5F0-107D-4FA6-B20C-90F879A74132}"/>
              </a:ext>
            </a:extLst>
          </p:cNvPr>
          <p:cNvSpPr/>
          <p:nvPr/>
        </p:nvSpPr>
        <p:spPr>
          <a:xfrm>
            <a:off x="89452" y="1353736"/>
            <a:ext cx="8965096" cy="5504264"/>
          </a:xfrm>
          <a:prstGeom prst="rect">
            <a:avLst/>
          </a:prstGeom>
        </p:spPr>
        <p:txBody>
          <a:bodyPr wrap="square">
            <a:spAutoFit/>
          </a:bodyPr>
          <a:lstStyle/>
          <a:p>
            <a:pPr marL="342900" lvl="0" indent="-342900" algn="just">
              <a:lnSpc>
                <a:spcPct val="120000"/>
              </a:lnSpc>
              <a:spcAft>
                <a:spcPts val="0"/>
              </a:spcAft>
              <a:buFont typeface="Calibri" panose="020F0502020204030204" pitchFamily="34" charset="0"/>
              <a:buChar char="-"/>
            </a:pPr>
            <a:r>
              <a:rPr lang="en-GB" sz="1400" dirty="0">
                <a:latin typeface="Calibri" panose="020F0502020204030204" pitchFamily="34" charset="0"/>
                <a:ea typeface="Calibri" panose="020F0502020204030204" pitchFamily="34" charset="0"/>
                <a:cs typeface="Times New Roman" panose="02020603050405020304" pitchFamily="18" charset="0"/>
              </a:rPr>
              <a:t>Normally in these CP contexts, would we get a different result if we talk to farmers? It is crucial that this is done with farmers because obviously this is now skewed towards what researchers perceive as important options</a:t>
            </a: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sz="1400" dirty="0">
                <a:latin typeface="Calibri" panose="020F0502020204030204" pitchFamily="34" charset="0"/>
                <a:ea typeface="Calibri" panose="020F0502020204030204" pitchFamily="34" charset="0"/>
                <a:cs typeface="Times New Roman" panose="02020603050405020304" pitchFamily="18" charset="0"/>
              </a:rPr>
              <a:t>Mitigation potential – this is based on best knowledge available in the group at the moment – important to maintain scientific rigour and make sure we have the evidence to support this</a:t>
            </a: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sz="1400" dirty="0">
                <a:latin typeface="Calibri" panose="020F0502020204030204" pitchFamily="34" charset="0"/>
                <a:ea typeface="Calibri" panose="020F0502020204030204" pitchFamily="34" charset="0"/>
                <a:cs typeface="Times New Roman" panose="02020603050405020304" pitchFamily="18" charset="0"/>
              </a:rPr>
              <a:t>Local context matters. We need to bring local knowledge into the picture, to complement the scientific perspective</a:t>
            </a: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sz="1400" dirty="0">
                <a:latin typeface="Calibri" panose="020F0502020204030204" pitchFamily="34" charset="0"/>
                <a:ea typeface="Calibri" panose="020F0502020204030204" pitchFamily="34" charset="0"/>
                <a:cs typeface="Times New Roman" panose="02020603050405020304" pitchFamily="18" charset="0"/>
              </a:rPr>
              <a:t>Mitigation potential: how do you get a positive mitigation potential through research activities? Think about the research, not necessarily the adoption of the research outputs</a:t>
            </a: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sz="1400" dirty="0">
                <a:latin typeface="Calibri" panose="020F0502020204030204" pitchFamily="34" charset="0"/>
                <a:ea typeface="Calibri" panose="020F0502020204030204" pitchFamily="34" charset="0"/>
                <a:cs typeface="Times New Roman" panose="02020603050405020304" pitchFamily="18" charset="0"/>
              </a:rPr>
              <a:t>Negative mitigation potential of policy measures – it is just a short term solution then farmers go back to their old practices, to business as usual </a:t>
            </a: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sz="1400" dirty="0">
                <a:latin typeface="Calibri" panose="020F0502020204030204" pitchFamily="34" charset="0"/>
                <a:ea typeface="Calibri" panose="020F0502020204030204" pitchFamily="34" charset="0"/>
                <a:cs typeface="Times New Roman" panose="02020603050405020304" pitchFamily="18" charset="0"/>
              </a:rPr>
              <a:t>Need more detail on your adaptation options – lacks elaboration </a:t>
            </a: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Aft>
                <a:spcPts val="0"/>
              </a:spcAft>
              <a:buFont typeface="Courier New" panose="02070309020205020404" pitchFamily="49" charset="0"/>
              <a:buChar char="o"/>
            </a:pPr>
            <a:r>
              <a:rPr lang="en-GB" sz="1400" dirty="0">
                <a:latin typeface="Calibri" panose="020F0502020204030204" pitchFamily="34" charset="0"/>
                <a:ea typeface="Calibri" panose="020F0502020204030204" pitchFamily="34" charset="0"/>
                <a:cs typeface="Times New Roman" panose="02020603050405020304" pitchFamily="18" charset="0"/>
              </a:rPr>
              <a:t>Need good milking practices to maintain high milk quality and avoid quality loss, especially under high temperatures this is critical – plus associated costs of implementation are minimal</a:t>
            </a: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sz="1400" dirty="0">
                <a:latin typeface="Calibri" panose="020F0502020204030204" pitchFamily="34" charset="0"/>
                <a:ea typeface="Calibri" panose="020F0502020204030204" pitchFamily="34" charset="0"/>
                <a:cs typeface="Times New Roman" panose="02020603050405020304" pitchFamily="18" charset="0"/>
              </a:rPr>
              <a:t>So which option to pick?</a:t>
            </a: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Aft>
                <a:spcPts val="0"/>
              </a:spcAft>
              <a:buFont typeface="Courier New" panose="02070309020205020404" pitchFamily="49" charset="0"/>
              <a:buChar char="o"/>
            </a:pPr>
            <a:r>
              <a:rPr lang="en-GB" sz="1400" dirty="0">
                <a:latin typeface="Calibri" panose="020F0502020204030204" pitchFamily="34" charset="0"/>
                <a:ea typeface="Calibri" panose="020F0502020204030204" pitchFamily="34" charset="0"/>
                <a:cs typeface="Times New Roman" panose="02020603050405020304" pitchFamily="18" charset="0"/>
              </a:rPr>
              <a:t>We need a portfolio of a few options which are synergetic with a higher probability of success, if in combination</a:t>
            </a: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sz="1400" dirty="0">
                <a:latin typeface="Calibri" panose="020F0502020204030204" pitchFamily="34" charset="0"/>
                <a:ea typeface="Calibri" panose="020F0502020204030204" pitchFamily="34" charset="0"/>
                <a:cs typeface="Times New Roman" panose="02020603050405020304" pitchFamily="18" charset="0"/>
              </a:rPr>
              <a:t>Policy incentives – these are primarily compensation of farmers after  climate hazard have resulted into impacts </a:t>
            </a: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sz="1400" dirty="0">
                <a:latin typeface="Calibri" panose="020F0502020204030204" pitchFamily="34" charset="0"/>
                <a:ea typeface="Calibri" panose="020F0502020204030204" pitchFamily="34" charset="0"/>
                <a:cs typeface="Times New Roman" panose="02020603050405020304" pitchFamily="18" charset="0"/>
              </a:rPr>
              <a:t>Expensive options – research measures rather than adoption – research trials have to be implemented in the long-term and require the testing of new technologies </a:t>
            </a: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sz="1400" dirty="0">
                <a:latin typeface="Calibri" panose="020F0502020204030204" pitchFamily="34" charset="0"/>
                <a:ea typeface="Calibri" panose="020F0502020204030204" pitchFamily="34" charset="0"/>
                <a:cs typeface="Times New Roman" panose="02020603050405020304" pitchFamily="18" charset="0"/>
              </a:rPr>
              <a:t>Mitigation</a:t>
            </a: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Aft>
                <a:spcPts val="0"/>
              </a:spcAft>
              <a:buFont typeface="Courier New" panose="02070309020205020404" pitchFamily="49" charset="0"/>
              <a:buChar char="o"/>
            </a:pPr>
            <a:r>
              <a:rPr lang="en-GB" sz="1400" dirty="0">
                <a:latin typeface="Calibri" panose="020F0502020204030204" pitchFamily="34" charset="0"/>
                <a:ea typeface="Calibri" panose="020F0502020204030204" pitchFamily="34" charset="0"/>
                <a:cs typeface="Times New Roman" panose="02020603050405020304" pitchFamily="18" charset="0"/>
              </a:rPr>
              <a:t>Cooling (neutral) – requires energy ….. </a:t>
            </a: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Aft>
                <a:spcPts val="600"/>
              </a:spcAft>
              <a:buFont typeface="Courier New" panose="02070309020205020404" pitchFamily="49" charset="0"/>
              <a:buChar char="o"/>
            </a:pPr>
            <a:r>
              <a:rPr lang="en-GB" sz="1400" dirty="0">
                <a:latin typeface="Calibri" panose="020F0502020204030204" pitchFamily="34" charset="0"/>
                <a:ea typeface="Calibri" panose="020F0502020204030204" pitchFamily="34" charset="0"/>
                <a:cs typeface="Times New Roman" panose="02020603050405020304" pitchFamily="18" charset="0"/>
              </a:rPr>
              <a:t>AI (positive) – focused on locally adapted breeds and improving the process</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04248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Action plan </a:t>
            </a:r>
            <a:br>
              <a:rPr lang="de-DE" dirty="0"/>
            </a:br>
            <a:r>
              <a:rPr lang="de-DE" dirty="0"/>
              <a:t>Case 1 Livestock</a:t>
            </a:r>
          </a:p>
        </p:txBody>
      </p:sp>
      <p:cxnSp>
        <p:nvCxnSpPr>
          <p:cNvPr id="4" name="Gerader Verbinder 3"/>
          <p:cNvCxnSpPr/>
          <p:nvPr/>
        </p:nvCxnSpPr>
        <p:spPr>
          <a:xfrm>
            <a:off x="0" y="12954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5" name="Foliennummernplatzhalter 4"/>
          <p:cNvSpPr>
            <a:spLocks noGrp="1"/>
          </p:cNvSpPr>
          <p:nvPr>
            <p:ph type="sldNum" sz="quarter" idx="12"/>
          </p:nvPr>
        </p:nvSpPr>
        <p:spPr/>
        <p:txBody>
          <a:bodyPr/>
          <a:lstStyle/>
          <a:p>
            <a:pPr>
              <a:defRPr/>
            </a:pPr>
            <a:fld id="{034DBEFC-2DBA-43BF-8C56-FABC31E27A4D}" type="slidenum">
              <a:rPr lang="en-US" smtClean="0"/>
              <a:pPr>
                <a:defRPr/>
              </a:pPr>
              <a:t>54</a:t>
            </a:fld>
            <a:endParaRPr lang="en-US"/>
          </a:p>
        </p:txBody>
      </p:sp>
      <p:pic>
        <p:nvPicPr>
          <p:cNvPr id="6" name="Grafik 5">
            <a:extLst>
              <a:ext uri="{FF2B5EF4-FFF2-40B4-BE49-F238E27FC236}">
                <a16:creationId xmlns:a16="http://schemas.microsoft.com/office/drawing/2014/main" xmlns="" id="{54D5B1E1-B7C0-4BDF-BA1D-70D035D4F1A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252" y="1600200"/>
            <a:ext cx="9117496" cy="4980854"/>
          </a:xfrm>
          <a:prstGeom prst="rect">
            <a:avLst/>
          </a:prstGeom>
        </p:spPr>
      </p:pic>
    </p:spTree>
    <p:extLst>
      <p:ext uri="{BB962C8B-B14F-4D97-AF65-F5344CB8AC3E}">
        <p14:creationId xmlns:p14="http://schemas.microsoft.com/office/powerpoint/2010/main" val="27244383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0" y="2819400"/>
            <a:ext cx="8458200" cy="457200"/>
          </a:xfrm>
        </p:spPr>
        <p:txBody>
          <a:bodyPr/>
          <a:lstStyle/>
          <a:p>
            <a:pPr marL="0" indent="0" algn="ctr">
              <a:buNone/>
            </a:pPr>
            <a:r>
              <a:rPr lang="de-DE" sz="6000" dirty="0"/>
              <a:t>LITCHI</a:t>
            </a:r>
            <a:endParaRPr lang="en-GB" sz="6000" dirty="0"/>
          </a:p>
        </p:txBody>
      </p:sp>
      <p:cxnSp>
        <p:nvCxnSpPr>
          <p:cNvPr id="4" name="Gerader Verbinder 3"/>
          <p:cNvCxnSpPr/>
          <p:nvPr/>
        </p:nvCxnSpPr>
        <p:spPr>
          <a:xfrm>
            <a:off x="0" y="1137874"/>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6" name="Titel 1"/>
          <p:cNvSpPr txBox="1">
            <a:spLocks/>
          </p:cNvSpPr>
          <p:nvPr/>
        </p:nvSpPr>
        <p:spPr bwMode="auto">
          <a:xfrm>
            <a:off x="609600" y="22302"/>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fr-FR" dirty="0" err="1"/>
              <a:t>Results</a:t>
            </a:r>
            <a:r>
              <a:rPr lang="fr-FR" dirty="0"/>
              <a:t> Case 2</a:t>
            </a:r>
            <a:endParaRPr lang="de-DE" dirty="0"/>
          </a:p>
        </p:txBody>
      </p:sp>
    </p:spTree>
    <p:extLst>
      <p:ext uri="{BB962C8B-B14F-4D97-AF65-F5344CB8AC3E}">
        <p14:creationId xmlns:p14="http://schemas.microsoft.com/office/powerpoint/2010/main" val="7132003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Module A.1 – </a:t>
            </a:r>
            <a:r>
              <a:rPr lang="de-DE" dirty="0" err="1"/>
              <a:t>current</a:t>
            </a:r>
            <a:r>
              <a:rPr lang="de-DE" dirty="0"/>
              <a:t> </a:t>
            </a:r>
            <a:r>
              <a:rPr lang="de-DE" dirty="0" err="1"/>
              <a:t>situation</a:t>
            </a:r>
            <a:r>
              <a:rPr lang="de-DE" dirty="0"/>
              <a:t> </a:t>
            </a:r>
            <a:br>
              <a:rPr lang="de-DE" dirty="0"/>
            </a:br>
            <a:r>
              <a:rPr lang="de-DE" dirty="0"/>
              <a:t>Case 2: </a:t>
            </a:r>
            <a:r>
              <a:rPr lang="de-DE" dirty="0" err="1"/>
              <a:t>Litchi</a:t>
            </a:r>
            <a:endParaRPr lang="de-DE" dirty="0"/>
          </a:p>
        </p:txBody>
      </p:sp>
      <p:cxnSp>
        <p:nvCxnSpPr>
          <p:cNvPr id="4" name="Gerader Verbinder 3"/>
          <p:cNvCxnSpPr/>
          <p:nvPr/>
        </p:nvCxnSpPr>
        <p:spPr>
          <a:xfrm>
            <a:off x="0" y="1137874"/>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pic>
        <p:nvPicPr>
          <p:cNvPr id="5" name="Grafik 4">
            <a:extLst>
              <a:ext uri="{FF2B5EF4-FFF2-40B4-BE49-F238E27FC236}">
                <a16:creationId xmlns:a16="http://schemas.microsoft.com/office/drawing/2014/main" xmlns="" id="{2E5E17AC-9DC2-499F-AA05-E475DE66D64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2112954" y="554048"/>
            <a:ext cx="5257798" cy="7045306"/>
          </a:xfrm>
          <a:prstGeom prst="rect">
            <a:avLst/>
          </a:prstGeom>
        </p:spPr>
      </p:pic>
    </p:spTree>
    <p:extLst>
      <p:ext uri="{BB962C8B-B14F-4D97-AF65-F5344CB8AC3E}">
        <p14:creationId xmlns:p14="http://schemas.microsoft.com/office/powerpoint/2010/main" val="33600571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Module A.2 – </a:t>
            </a:r>
            <a:r>
              <a:rPr lang="de-DE" dirty="0" err="1"/>
              <a:t>future</a:t>
            </a:r>
            <a:r>
              <a:rPr lang="de-DE" dirty="0"/>
              <a:t> </a:t>
            </a:r>
            <a:r>
              <a:rPr lang="de-DE" dirty="0" err="1"/>
              <a:t>situation</a:t>
            </a:r>
            <a:r>
              <a:rPr lang="de-DE" dirty="0"/>
              <a:t> </a:t>
            </a:r>
            <a:br>
              <a:rPr lang="de-DE" dirty="0"/>
            </a:br>
            <a:r>
              <a:rPr lang="de-DE" dirty="0"/>
              <a:t>Case 2: </a:t>
            </a:r>
            <a:r>
              <a:rPr lang="de-DE" dirty="0" err="1"/>
              <a:t>Litchi</a:t>
            </a:r>
            <a:endParaRPr lang="de-DE" dirty="0"/>
          </a:p>
        </p:txBody>
      </p:sp>
      <p:cxnSp>
        <p:nvCxnSpPr>
          <p:cNvPr id="4" name="Gerader Verbinder 3"/>
          <p:cNvCxnSpPr/>
          <p:nvPr/>
        </p:nvCxnSpPr>
        <p:spPr>
          <a:xfrm>
            <a:off x="0" y="1137874"/>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pic>
        <p:nvPicPr>
          <p:cNvPr id="5" name="Grafik 4">
            <a:extLst>
              <a:ext uri="{FF2B5EF4-FFF2-40B4-BE49-F238E27FC236}">
                <a16:creationId xmlns:a16="http://schemas.microsoft.com/office/drawing/2014/main" xmlns="" id="{A3848125-1063-4EB2-88D5-0DE79A440BC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56445" y="1295400"/>
            <a:ext cx="7632993" cy="5486400"/>
          </a:xfrm>
          <a:prstGeom prst="rect">
            <a:avLst/>
          </a:prstGeom>
        </p:spPr>
      </p:pic>
    </p:spTree>
    <p:extLst>
      <p:ext uri="{BB962C8B-B14F-4D97-AF65-F5344CB8AC3E}">
        <p14:creationId xmlns:p14="http://schemas.microsoft.com/office/powerpoint/2010/main" val="31384054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a:t>Module B </a:t>
            </a:r>
            <a:br>
              <a:rPr lang="fr-FR" dirty="0"/>
            </a:br>
            <a:r>
              <a:rPr lang="fr-FR" dirty="0"/>
              <a:t>Case 2:</a:t>
            </a:r>
            <a:r>
              <a:rPr lang="de-DE" dirty="0"/>
              <a:t> </a:t>
            </a:r>
            <a:r>
              <a:rPr lang="de-DE" dirty="0" err="1"/>
              <a:t>Litchi</a:t>
            </a:r>
            <a:endParaRPr lang="fr-FR" dirty="0"/>
          </a:p>
        </p:txBody>
      </p:sp>
      <p:cxnSp>
        <p:nvCxnSpPr>
          <p:cNvPr id="4" name="Gerader Verbinder 3"/>
          <p:cNvCxnSpPr/>
          <p:nvPr/>
        </p:nvCxnSpPr>
        <p:spPr>
          <a:xfrm>
            <a:off x="0" y="1137874"/>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pic>
        <p:nvPicPr>
          <p:cNvPr id="5" name="Grafik 4">
            <a:extLst>
              <a:ext uri="{FF2B5EF4-FFF2-40B4-BE49-F238E27FC236}">
                <a16:creationId xmlns:a16="http://schemas.microsoft.com/office/drawing/2014/main" xmlns="" id="{EAD6DCFB-E9F0-412D-9E43-94A5A0AD199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1731524" y="1849876"/>
            <a:ext cx="5452350" cy="4343400"/>
          </a:xfrm>
          <a:prstGeom prst="rect">
            <a:avLst/>
          </a:prstGeom>
        </p:spPr>
      </p:pic>
    </p:spTree>
    <p:extLst>
      <p:ext uri="{BB962C8B-B14F-4D97-AF65-F5344CB8AC3E}">
        <p14:creationId xmlns:p14="http://schemas.microsoft.com/office/powerpoint/2010/main" val="19720091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5300" y="-304800"/>
            <a:ext cx="8153400" cy="1143000"/>
          </a:xfrm>
        </p:spPr>
        <p:txBody>
          <a:bodyPr/>
          <a:lstStyle/>
          <a:p>
            <a:r>
              <a:rPr lang="en-GB" sz="3600" dirty="0"/>
              <a:t>Module C - Case 2:</a:t>
            </a:r>
            <a:r>
              <a:rPr lang="de-DE" sz="3600" dirty="0"/>
              <a:t> </a:t>
            </a:r>
            <a:r>
              <a:rPr lang="de-DE" sz="3600" dirty="0" err="1"/>
              <a:t>Litchi</a:t>
            </a:r>
            <a:endParaRPr lang="en-GB" sz="3600" dirty="0"/>
          </a:p>
        </p:txBody>
      </p:sp>
      <p:cxnSp>
        <p:nvCxnSpPr>
          <p:cNvPr id="3" name="Gerader Verbinder 2"/>
          <p:cNvCxnSpPr/>
          <p:nvPr/>
        </p:nvCxnSpPr>
        <p:spPr>
          <a:xfrm>
            <a:off x="0" y="6096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4" name="Foliennummernplatzhalter 3"/>
          <p:cNvSpPr>
            <a:spLocks noGrp="1"/>
          </p:cNvSpPr>
          <p:nvPr>
            <p:ph type="sldNum" sz="quarter" idx="12"/>
          </p:nvPr>
        </p:nvSpPr>
        <p:spPr/>
        <p:txBody>
          <a:bodyPr/>
          <a:lstStyle/>
          <a:p>
            <a:pPr>
              <a:defRPr/>
            </a:pPr>
            <a:fld id="{034DBEFC-2DBA-43BF-8C56-FABC31E27A4D}" type="slidenum">
              <a:rPr lang="en-US" smtClean="0"/>
              <a:pPr>
                <a:defRPr/>
              </a:pPr>
              <a:t>59</a:t>
            </a:fld>
            <a:endParaRPr lang="en-US"/>
          </a:p>
        </p:txBody>
      </p:sp>
      <p:pic>
        <p:nvPicPr>
          <p:cNvPr id="6" name="Grafik 5">
            <a:extLst>
              <a:ext uri="{FF2B5EF4-FFF2-40B4-BE49-F238E27FC236}">
                <a16:creationId xmlns:a16="http://schemas.microsoft.com/office/drawing/2014/main" xmlns="" id="{711C285A-2294-40AA-935D-34EFD2FC138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826085" y="2286564"/>
            <a:ext cx="6055977" cy="2872984"/>
          </a:xfrm>
          <a:prstGeom prst="rect">
            <a:avLst/>
          </a:prstGeom>
        </p:spPr>
      </p:pic>
      <p:pic>
        <p:nvPicPr>
          <p:cNvPr id="10" name="Grafik 9">
            <a:extLst>
              <a:ext uri="{FF2B5EF4-FFF2-40B4-BE49-F238E27FC236}">
                <a16:creationId xmlns:a16="http://schemas.microsoft.com/office/drawing/2014/main" xmlns="" id="{972BAD65-AD44-4E30-B386-CC7067E2FD7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2753596" y="1691048"/>
            <a:ext cx="3886728" cy="1828803"/>
          </a:xfrm>
          <a:prstGeom prst="rect">
            <a:avLst/>
          </a:prstGeom>
        </p:spPr>
      </p:pic>
      <p:pic>
        <p:nvPicPr>
          <p:cNvPr id="14" name="Grafik 13">
            <a:extLst>
              <a:ext uri="{FF2B5EF4-FFF2-40B4-BE49-F238E27FC236}">
                <a16:creationId xmlns:a16="http://schemas.microsoft.com/office/drawing/2014/main" xmlns="" id="{21349CD0-5F49-47FF-9839-36EE0E33ACF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3612940" y="4723053"/>
            <a:ext cx="2145295" cy="1851548"/>
          </a:xfrm>
          <a:prstGeom prst="rect">
            <a:avLst/>
          </a:prstGeom>
        </p:spPr>
      </p:pic>
    </p:spTree>
    <p:extLst>
      <p:ext uri="{BB962C8B-B14F-4D97-AF65-F5344CB8AC3E}">
        <p14:creationId xmlns:p14="http://schemas.microsoft.com/office/powerpoint/2010/main" val="3130830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Day 1 </a:t>
            </a:r>
          </a:p>
        </p:txBody>
      </p:sp>
      <p:sp>
        <p:nvSpPr>
          <p:cNvPr id="3" name="Inhaltsplatzhalter 2"/>
          <p:cNvSpPr>
            <a:spLocks noGrp="1"/>
          </p:cNvSpPr>
          <p:nvPr>
            <p:ph idx="1"/>
          </p:nvPr>
        </p:nvSpPr>
        <p:spPr>
          <a:xfrm>
            <a:off x="0" y="1066800"/>
            <a:ext cx="9144000" cy="5429250"/>
          </a:xfrm>
        </p:spPr>
        <p:txBody>
          <a:bodyPr/>
          <a:lstStyle/>
          <a:p>
            <a:r>
              <a:rPr lang="en-GB" sz="1600" dirty="0"/>
              <a:t>During the opening ceremony, the welcome address was given by Mr. </a:t>
            </a:r>
            <a:r>
              <a:rPr lang="en-GB" sz="1600" b="1" dirty="0"/>
              <a:t>Shane </a:t>
            </a:r>
            <a:r>
              <a:rPr lang="en-GB" sz="1600" b="1" dirty="0" err="1"/>
              <a:t>Hardowar</a:t>
            </a:r>
            <a:r>
              <a:rPr lang="en-GB" sz="1600" dirty="0"/>
              <a:t>, Senior Lecturer at the Faculty of Agriculture (</a:t>
            </a:r>
            <a:r>
              <a:rPr lang="en-GB" sz="1600" dirty="0" err="1"/>
              <a:t>FoA</a:t>
            </a:r>
            <a:r>
              <a:rPr lang="en-GB" sz="1600" dirty="0"/>
              <a:t>) at the University of Mauritius (UOM). He welcomed the participants and the panellists to the training course.  </a:t>
            </a:r>
          </a:p>
          <a:p>
            <a:r>
              <a:rPr lang="en-GB" sz="1600" dirty="0"/>
              <a:t>The Dean of the </a:t>
            </a:r>
            <a:r>
              <a:rPr lang="en-GB" sz="1600" dirty="0" err="1"/>
              <a:t>FoA</a:t>
            </a:r>
            <a:r>
              <a:rPr lang="en-GB" sz="1600" dirty="0"/>
              <a:t>, Associate Professor</a:t>
            </a:r>
            <a:r>
              <a:rPr lang="en-GB" sz="1600" b="1" dirty="0"/>
              <a:t> </a:t>
            </a:r>
            <a:r>
              <a:rPr lang="en-GB" sz="1600" b="1" dirty="0" err="1"/>
              <a:t>Daneshwar</a:t>
            </a:r>
            <a:r>
              <a:rPr lang="en-GB" sz="1600" b="1" dirty="0"/>
              <a:t> </a:t>
            </a:r>
            <a:r>
              <a:rPr lang="en-GB" sz="1600" b="1" dirty="0" err="1"/>
              <a:t>Puchooa</a:t>
            </a:r>
            <a:r>
              <a:rPr lang="en-GB" sz="1600" dirty="0"/>
              <a:t>,</a:t>
            </a:r>
            <a:r>
              <a:rPr lang="en-GB" sz="1600" b="1" dirty="0"/>
              <a:t> </a:t>
            </a:r>
            <a:r>
              <a:rPr lang="en-GB" sz="1600" dirty="0"/>
              <a:t>welcomed and congratulated CCARDESA and the </a:t>
            </a:r>
            <a:r>
              <a:rPr lang="en-GB" sz="1600" dirty="0" err="1"/>
              <a:t>FoA</a:t>
            </a:r>
            <a:r>
              <a:rPr lang="en-GB" sz="1600" dirty="0"/>
              <a:t> for the upcoming training. </a:t>
            </a:r>
          </a:p>
          <a:p>
            <a:r>
              <a:rPr lang="en-GB" sz="1600" dirty="0"/>
              <a:t>Subsequently, a welcome address and the launching was given by Professor </a:t>
            </a:r>
            <a:r>
              <a:rPr lang="en-GB" sz="1600" b="1" dirty="0" err="1"/>
              <a:t>Dhanjay</a:t>
            </a:r>
            <a:r>
              <a:rPr lang="en-GB" sz="1600" b="1" dirty="0"/>
              <a:t> </a:t>
            </a:r>
            <a:r>
              <a:rPr lang="en-GB" sz="1600" b="1" dirty="0" err="1"/>
              <a:t>Jhurry</a:t>
            </a:r>
            <a:r>
              <a:rPr lang="en-GB" sz="1600" dirty="0"/>
              <a:t>, CSK, Vice-Chancellor at the UoM. </a:t>
            </a:r>
          </a:p>
          <a:p>
            <a:r>
              <a:rPr lang="en-GB" sz="1600" dirty="0"/>
              <a:t>This was followed by the keynote speech by </a:t>
            </a:r>
            <a:r>
              <a:rPr lang="en-GB" sz="1600" dirty="0" err="1"/>
              <a:t>Dr.</a:t>
            </a:r>
            <a:r>
              <a:rPr lang="en-GB" sz="1600" dirty="0"/>
              <a:t> </a:t>
            </a:r>
            <a:r>
              <a:rPr lang="en-GB" sz="1600" b="1" dirty="0" err="1"/>
              <a:t>Wiebke</a:t>
            </a:r>
            <a:r>
              <a:rPr lang="en-GB" sz="1600" b="1" dirty="0"/>
              <a:t> </a:t>
            </a:r>
            <a:r>
              <a:rPr lang="en-GB" sz="1600" b="1" dirty="0" err="1"/>
              <a:t>Foerch</a:t>
            </a:r>
            <a:r>
              <a:rPr lang="en-GB" sz="1600" dirty="0"/>
              <a:t>, GIZ-ACCRA programme on the “Regional Agricultural Policy – RAP”.</a:t>
            </a:r>
          </a:p>
          <a:p>
            <a:r>
              <a:rPr lang="en-GB" sz="1600" dirty="0"/>
              <a:t>After the official opening the training began by a self-introduction of the </a:t>
            </a:r>
            <a:r>
              <a:rPr lang="en-GB" sz="1600" b="1" dirty="0"/>
              <a:t>course participants. </a:t>
            </a:r>
            <a:r>
              <a:rPr lang="en-GB" sz="1600" dirty="0"/>
              <a:t>During the presentation, participants had the opportunity to present themselves, their professional background, experiences with CCA and CSA as well as their expectations for the training course. </a:t>
            </a:r>
          </a:p>
          <a:p>
            <a:r>
              <a:rPr lang="en-GB" sz="1600" b="1" dirty="0"/>
              <a:t>Key expectations </a:t>
            </a:r>
            <a:r>
              <a:rPr lang="en-GB" sz="1600" dirty="0"/>
              <a:t>raised were to gain more knowledge on CC adaptation (CCA) and mitigation strategies, to learn new tools and approaches, and to improve knowledge in CSA practices. </a:t>
            </a:r>
          </a:p>
          <a:p>
            <a:r>
              <a:rPr lang="en-GB" sz="1600" dirty="0"/>
              <a:t>The thematic part of the course started with a presentation on</a:t>
            </a:r>
            <a:r>
              <a:rPr lang="en-GB" sz="1600" b="1" dirty="0"/>
              <a:t> climate change basics</a:t>
            </a:r>
            <a:r>
              <a:rPr lang="en-GB" sz="1600" dirty="0"/>
              <a:t>, by Catalina Berger, consultant. This was followed by presenting </a:t>
            </a:r>
            <a:r>
              <a:rPr lang="en-GB" sz="1600" b="1" dirty="0"/>
              <a:t>CC projections in SADC with a focus on Mauritius</a:t>
            </a:r>
            <a:r>
              <a:rPr lang="en-GB" sz="1600" dirty="0"/>
              <a:t>, by </a:t>
            </a:r>
            <a:r>
              <a:rPr lang="fr-FR" sz="1600" dirty="0"/>
              <a:t>Prof. </a:t>
            </a:r>
            <a:r>
              <a:rPr lang="fr-FR" sz="1600" dirty="0" err="1"/>
              <a:t>Sunita</a:t>
            </a:r>
            <a:r>
              <a:rPr lang="fr-FR" sz="1600" dirty="0"/>
              <a:t> </a:t>
            </a:r>
            <a:r>
              <a:rPr lang="fr-FR" sz="1600" dirty="0" err="1"/>
              <a:t>Facknath</a:t>
            </a:r>
            <a:r>
              <a:rPr lang="fr-FR" sz="1600" dirty="0"/>
              <a:t>, </a:t>
            </a:r>
            <a:r>
              <a:rPr lang="fr-FR" sz="1600" dirty="0" err="1"/>
              <a:t>FoA</a:t>
            </a:r>
            <a:r>
              <a:rPr lang="fr-FR" sz="1600" dirty="0"/>
              <a:t>, </a:t>
            </a:r>
            <a:r>
              <a:rPr lang="fr-FR" sz="1600" dirty="0" err="1"/>
              <a:t>UoM</a:t>
            </a:r>
            <a:r>
              <a:rPr lang="fr-FR" sz="1600" dirty="0"/>
              <a:t>.</a:t>
            </a:r>
            <a:endParaRPr lang="en-GB" sz="1600" dirty="0"/>
          </a:p>
          <a:p>
            <a:r>
              <a:rPr lang="en-GB" sz="1600" dirty="0"/>
              <a:t>During a third presentation, participants learnt about the role of the </a:t>
            </a:r>
            <a:r>
              <a:rPr lang="en-GB" sz="1600" b="1" dirty="0"/>
              <a:t>agriculture as victim and culprit </a:t>
            </a:r>
            <a:r>
              <a:rPr lang="en-GB" sz="1600" dirty="0"/>
              <a:t>of climate change at the same time. The presentation was given by </a:t>
            </a:r>
            <a:r>
              <a:rPr lang="en-GB" sz="1600" dirty="0" err="1"/>
              <a:t>Dr.</a:t>
            </a:r>
            <a:r>
              <a:rPr lang="en-GB" sz="1600" dirty="0"/>
              <a:t> </a:t>
            </a:r>
            <a:r>
              <a:rPr lang="en-GB" sz="1600" dirty="0" err="1"/>
              <a:t>Wiebke</a:t>
            </a:r>
            <a:r>
              <a:rPr lang="en-GB" sz="1600" dirty="0"/>
              <a:t> </a:t>
            </a:r>
            <a:r>
              <a:rPr lang="en-GB" sz="1600" dirty="0" err="1"/>
              <a:t>Foerch</a:t>
            </a:r>
            <a:r>
              <a:rPr lang="en-GB" sz="1600" dirty="0"/>
              <a:t>.  </a:t>
            </a:r>
          </a:p>
          <a:p>
            <a:r>
              <a:rPr lang="en-GB" sz="1600" dirty="0"/>
              <a:t>The day was closed by the presentation of the </a:t>
            </a:r>
            <a:r>
              <a:rPr lang="en-GB" sz="1600" b="1" dirty="0"/>
              <a:t>case studies </a:t>
            </a:r>
            <a:r>
              <a:rPr lang="en-GB" sz="1600" dirty="0"/>
              <a:t>and the </a:t>
            </a:r>
            <a:r>
              <a:rPr lang="en-GB" sz="1600" b="1" dirty="0"/>
              <a:t>composition of working groups </a:t>
            </a:r>
            <a:r>
              <a:rPr lang="en-GB" sz="1600" dirty="0"/>
              <a:t>for the Climate Proofing (CP) approach.</a:t>
            </a:r>
          </a:p>
        </p:txBody>
      </p:sp>
      <p:cxnSp>
        <p:nvCxnSpPr>
          <p:cNvPr id="4" name="Gerader Verbinder 3"/>
          <p:cNvCxnSpPr/>
          <p:nvPr/>
        </p:nvCxnSpPr>
        <p:spPr>
          <a:xfrm>
            <a:off x="0" y="9144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4995763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5300" y="2051825"/>
            <a:ext cx="8153400" cy="1143000"/>
          </a:xfrm>
        </p:spPr>
        <p:txBody>
          <a:bodyPr/>
          <a:lstStyle/>
          <a:p>
            <a:r>
              <a:rPr lang="en-GB" sz="3600" dirty="0"/>
              <a:t>Presentation of final adaptation measures </a:t>
            </a:r>
            <a:r>
              <a:rPr lang="de-DE" sz="3600" dirty="0" err="1"/>
              <a:t>Litchi</a:t>
            </a:r>
            <a:endParaRPr lang="en-GB" sz="3600" dirty="0"/>
          </a:p>
        </p:txBody>
      </p:sp>
      <p:cxnSp>
        <p:nvCxnSpPr>
          <p:cNvPr id="3" name="Gerader Verbinder 2"/>
          <p:cNvCxnSpPr/>
          <p:nvPr/>
        </p:nvCxnSpPr>
        <p:spPr>
          <a:xfrm>
            <a:off x="0" y="38862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6" name="Foliennummernplatzhalter 5"/>
          <p:cNvSpPr>
            <a:spLocks noGrp="1"/>
          </p:cNvSpPr>
          <p:nvPr>
            <p:ph type="sldNum" sz="quarter" idx="12"/>
          </p:nvPr>
        </p:nvSpPr>
        <p:spPr/>
        <p:txBody>
          <a:bodyPr/>
          <a:lstStyle/>
          <a:p>
            <a:pPr>
              <a:defRPr/>
            </a:pPr>
            <a:fld id="{034DBEFC-2DBA-43BF-8C56-FABC31E27A4D}" type="slidenum">
              <a:rPr lang="en-US" smtClean="0"/>
              <a:pPr>
                <a:defRPr/>
              </a:pPr>
              <a:t>60</a:t>
            </a:fld>
            <a:endParaRPr lang="en-US"/>
          </a:p>
        </p:txBody>
      </p:sp>
    </p:spTree>
    <p:extLst>
      <p:ext uri="{BB962C8B-B14F-4D97-AF65-F5344CB8AC3E}">
        <p14:creationId xmlns:p14="http://schemas.microsoft.com/office/powerpoint/2010/main" val="15526742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769" y="457200"/>
            <a:ext cx="8804462" cy="826994"/>
          </a:xfrm>
        </p:spPr>
        <p:txBody>
          <a:bodyPr/>
          <a:lstStyle/>
          <a:p>
            <a:r>
              <a:rPr lang="en-GB" dirty="0"/>
              <a:t>“</a:t>
            </a:r>
            <a:r>
              <a:rPr lang="en-GB" sz="2700" dirty="0"/>
              <a:t>Tackling Climate Change in Agriculture: Approaches to Adaptation and Climate Smart Agriculture </a:t>
            </a:r>
          </a:p>
        </p:txBody>
      </p:sp>
      <p:sp>
        <p:nvSpPr>
          <p:cNvPr id="3" name="Subtitle 2"/>
          <p:cNvSpPr>
            <a:spLocks noGrp="1"/>
          </p:cNvSpPr>
          <p:nvPr>
            <p:ph type="subTitle" idx="1"/>
          </p:nvPr>
        </p:nvSpPr>
        <p:spPr>
          <a:xfrm>
            <a:off x="776568" y="1885951"/>
            <a:ext cx="5072903" cy="1865780"/>
          </a:xfrm>
        </p:spPr>
        <p:txBody>
          <a:bodyPr>
            <a:normAutofit fontScale="62500" lnSpcReduction="20000"/>
          </a:bodyPr>
          <a:lstStyle/>
          <a:p>
            <a:endParaRPr lang="en-GB" sz="4500" b="1" dirty="0"/>
          </a:p>
          <a:p>
            <a:r>
              <a:rPr lang="en-GB" sz="4500" b="1" dirty="0"/>
              <a:t>Group Litchi</a:t>
            </a:r>
            <a:endParaRPr lang="en-GB" sz="1800" b="1" dirty="0"/>
          </a:p>
          <a:p>
            <a:pPr algn="l"/>
            <a:endParaRPr lang="en-GB" sz="1800" b="1" dirty="0"/>
          </a:p>
          <a:p>
            <a:pPr algn="l"/>
            <a:endParaRPr lang="en-GB" sz="1800" b="1" dirty="0"/>
          </a:p>
          <a:p>
            <a:pPr algn="l"/>
            <a:endParaRPr lang="en-GB" sz="1800" b="1" dirty="0"/>
          </a:p>
          <a:p>
            <a:pPr marL="214313" indent="-214313" algn="l">
              <a:buFont typeface="Arial" panose="020B0604020202020204" pitchFamily="34" charset="0"/>
              <a:buChar char="•"/>
            </a:pPr>
            <a:r>
              <a:rPr lang="en-US" sz="1350" b="1" dirty="0"/>
              <a:t>22th June 2018</a:t>
            </a:r>
          </a:p>
          <a:p>
            <a:pPr marL="2828925" lvl="7" indent="-428625" algn="l">
              <a:buFont typeface="Arial" panose="020B0604020202020204" pitchFamily="34" charset="0"/>
              <a:buChar char="•"/>
            </a:pPr>
            <a:endParaRPr lang="en-GB" sz="1275" b="1" dirty="0"/>
          </a:p>
          <a:p>
            <a:pPr marL="428625" indent="-428625" algn="l">
              <a:buFont typeface="Arial" panose="020B0604020202020204" pitchFamily="34" charset="0"/>
              <a:buChar char="•"/>
            </a:pPr>
            <a:endParaRPr lang="en-GB" sz="1800" b="1" dirty="0"/>
          </a:p>
          <a:p>
            <a:endParaRPr lang="en-GB" dirty="0"/>
          </a:p>
          <a:p>
            <a:endParaRPr lang="en-GB" dirty="0"/>
          </a:p>
        </p:txBody>
      </p:sp>
      <p:pic>
        <p:nvPicPr>
          <p:cNvPr id="4" name="Picture 3"/>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4346762" y="2741282"/>
            <a:ext cx="2955649" cy="2216737"/>
          </a:xfrm>
          <a:prstGeom prst="rect">
            <a:avLst/>
          </a:prstGeom>
          <a:ln>
            <a:noFill/>
          </a:ln>
          <a:effectLst>
            <a:softEdge rad="112500"/>
          </a:effectLst>
        </p:spPr>
      </p:pic>
    </p:spTree>
    <p:extLst>
      <p:ext uri="{BB962C8B-B14F-4D97-AF65-F5344CB8AC3E}">
        <p14:creationId xmlns:p14="http://schemas.microsoft.com/office/powerpoint/2010/main" val="28541369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35524" y="2017060"/>
            <a:ext cx="5516656" cy="1623731"/>
          </a:xfrm>
        </p:spPr>
        <p:txBody>
          <a:bodyPr>
            <a:normAutofit fontScale="90000"/>
          </a:bodyPr>
          <a:lstStyle/>
          <a:p>
            <a:r>
              <a:rPr lang="en-US" b="1" dirty="0"/>
              <a:t>Litchi Orchard Management at </a:t>
            </a:r>
            <a:r>
              <a:rPr lang="en-US" b="1" dirty="0" err="1"/>
              <a:t>Calebasse</a:t>
            </a:r>
            <a:r>
              <a:rPr lang="en-US" b="1" dirty="0"/>
              <a:t> in the North </a:t>
            </a:r>
          </a:p>
        </p:txBody>
      </p:sp>
      <p:sp>
        <p:nvSpPr>
          <p:cNvPr id="3" name="Subtitle 2"/>
          <p:cNvSpPr>
            <a:spLocks noGrp="1"/>
          </p:cNvSpPr>
          <p:nvPr>
            <p:ph type="subTitle" idx="1"/>
          </p:nvPr>
        </p:nvSpPr>
        <p:spPr>
          <a:xfrm>
            <a:off x="2019299" y="4171950"/>
            <a:ext cx="5111752" cy="419099"/>
          </a:xfrm>
        </p:spPr>
        <p:txBody>
          <a:bodyPr/>
          <a:lstStyle/>
          <a:p>
            <a:pPr algn="l"/>
            <a:r>
              <a:rPr lang="en-US" dirty="0"/>
              <a:t>22th June 2018</a:t>
            </a:r>
          </a:p>
        </p:txBody>
      </p:sp>
      <p:sp>
        <p:nvSpPr>
          <p:cNvPr id="6" name="TextBox 5"/>
          <p:cNvSpPr txBox="1"/>
          <p:nvPr/>
        </p:nvSpPr>
        <p:spPr>
          <a:xfrm>
            <a:off x="203575" y="762000"/>
            <a:ext cx="6908426" cy="461665"/>
          </a:xfrm>
          <a:prstGeom prst="rect">
            <a:avLst/>
          </a:prstGeom>
          <a:noFill/>
        </p:spPr>
        <p:txBody>
          <a:bodyPr wrap="square" rtlCol="0">
            <a:spAutoFit/>
          </a:bodyPr>
          <a:lstStyle/>
          <a:p>
            <a:pPr defTabSz="685800" fontAlgn="auto">
              <a:spcBef>
                <a:spcPts val="0"/>
              </a:spcBef>
              <a:spcAft>
                <a:spcPts val="0"/>
              </a:spcAft>
            </a:pPr>
            <a:r>
              <a:rPr lang="en-GB" sz="2400" b="1" dirty="0">
                <a:solidFill>
                  <a:srgbClr val="44709D"/>
                </a:solidFill>
                <a:latin typeface="Garamond" panose="02020404030301010803"/>
                <a:cs typeface="+mn-cs"/>
              </a:rPr>
              <a:t>System of Interest</a:t>
            </a:r>
          </a:p>
        </p:txBody>
      </p:sp>
    </p:spTree>
    <p:extLst>
      <p:ext uri="{BB962C8B-B14F-4D97-AF65-F5344CB8AC3E}">
        <p14:creationId xmlns:p14="http://schemas.microsoft.com/office/powerpoint/2010/main" val="17291798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655529"/>
            <a:ext cx="7886700" cy="807163"/>
          </a:xfrm>
        </p:spPr>
        <p:txBody>
          <a:bodyPr/>
          <a:lstStyle/>
          <a:p>
            <a:pPr algn="ctr"/>
            <a:r>
              <a:rPr lang="en-US" dirty="0">
                <a:solidFill>
                  <a:srgbClr val="0070C0"/>
                </a:solidFill>
              </a:rPr>
              <a:t>Sustainable Development Goal</a:t>
            </a:r>
          </a:p>
        </p:txBody>
      </p:sp>
      <p:sp>
        <p:nvSpPr>
          <p:cNvPr id="3" name="Content Placeholder 2"/>
          <p:cNvSpPr>
            <a:spLocks noGrp="1"/>
          </p:cNvSpPr>
          <p:nvPr>
            <p:ph idx="1"/>
          </p:nvPr>
        </p:nvSpPr>
        <p:spPr>
          <a:xfrm>
            <a:off x="971551" y="3178362"/>
            <a:ext cx="7200897" cy="1733177"/>
          </a:xfrm>
        </p:spPr>
        <p:txBody>
          <a:bodyPr>
            <a:normAutofit/>
          </a:bodyPr>
          <a:lstStyle/>
          <a:p>
            <a:r>
              <a:rPr lang="en-US" sz="2700" b="1" dirty="0"/>
              <a:t>To increase productivity and income over a period of </a:t>
            </a:r>
            <a:r>
              <a:rPr lang="en-US" sz="2700" b="1"/>
              <a:t>five years</a:t>
            </a:r>
          </a:p>
          <a:p>
            <a:pPr marL="0" indent="0">
              <a:buNone/>
            </a:pPr>
            <a:endParaRPr lang="en-US" sz="2700" b="1" dirty="0"/>
          </a:p>
        </p:txBody>
      </p:sp>
    </p:spTree>
    <p:extLst>
      <p:ext uri="{BB962C8B-B14F-4D97-AF65-F5344CB8AC3E}">
        <p14:creationId xmlns:p14="http://schemas.microsoft.com/office/powerpoint/2010/main" val="8973332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226919" y="457200"/>
            <a:ext cx="8690162" cy="6019800"/>
          </a:xfrm>
          <a:prstGeom prst="rect">
            <a:avLst/>
          </a:prstGeom>
          <a:ln>
            <a:noFill/>
          </a:ln>
          <a:effectLst>
            <a:softEdge rad="112500"/>
          </a:effectLst>
        </p:spPr>
      </p:pic>
      <p:sp>
        <p:nvSpPr>
          <p:cNvPr id="2" name="Title 1"/>
          <p:cNvSpPr>
            <a:spLocks noGrp="1"/>
          </p:cNvSpPr>
          <p:nvPr>
            <p:ph type="title"/>
          </p:nvPr>
        </p:nvSpPr>
        <p:spPr>
          <a:xfrm>
            <a:off x="971551" y="1069042"/>
            <a:ext cx="7200897" cy="948017"/>
          </a:xfrm>
        </p:spPr>
        <p:txBody>
          <a:bodyPr/>
          <a:lstStyle/>
          <a:p>
            <a:r>
              <a:rPr lang="en-GB" dirty="0">
                <a:solidFill>
                  <a:srgbClr val="FFFF00"/>
                </a:solidFill>
              </a:rPr>
              <a:t>Litchi Production in Mauritius</a:t>
            </a:r>
          </a:p>
        </p:txBody>
      </p:sp>
      <p:sp>
        <p:nvSpPr>
          <p:cNvPr id="3" name="Content Placeholder 2"/>
          <p:cNvSpPr>
            <a:spLocks noGrp="1"/>
          </p:cNvSpPr>
          <p:nvPr>
            <p:ph idx="1"/>
          </p:nvPr>
        </p:nvSpPr>
        <p:spPr>
          <a:xfrm>
            <a:off x="531158" y="2017060"/>
            <a:ext cx="7237881" cy="3570194"/>
          </a:xfrm>
        </p:spPr>
        <p:txBody>
          <a:bodyPr>
            <a:noAutofit/>
          </a:bodyPr>
          <a:lstStyle/>
          <a:p>
            <a:r>
              <a:rPr lang="en-GB" sz="2100" dirty="0">
                <a:solidFill>
                  <a:schemeClr val="bg1"/>
                </a:solidFill>
              </a:rPr>
              <a:t>Litchi first reported in Mauritius in 1763</a:t>
            </a:r>
          </a:p>
          <a:p>
            <a:r>
              <a:rPr lang="en-GB" sz="2100" dirty="0">
                <a:solidFill>
                  <a:schemeClr val="bg1"/>
                </a:solidFill>
              </a:rPr>
              <a:t>Litchi introduced during the French colony (1715-1810) from China</a:t>
            </a:r>
          </a:p>
          <a:p>
            <a:r>
              <a:rPr lang="en-GB" sz="2100" dirty="0">
                <a:solidFill>
                  <a:schemeClr val="bg1"/>
                </a:solidFill>
              </a:rPr>
              <a:t>In 1929, during the British colony, varieties Sun </a:t>
            </a:r>
            <a:r>
              <a:rPr lang="en-GB" sz="2100" dirty="0" err="1">
                <a:solidFill>
                  <a:schemeClr val="bg1"/>
                </a:solidFill>
              </a:rPr>
              <a:t>Yat</a:t>
            </a:r>
            <a:r>
              <a:rPr lang="en-GB" sz="2100" dirty="0">
                <a:solidFill>
                  <a:schemeClr val="bg1"/>
                </a:solidFill>
              </a:rPr>
              <a:t> </a:t>
            </a:r>
            <a:r>
              <a:rPr lang="en-GB" sz="2100" dirty="0" err="1">
                <a:solidFill>
                  <a:schemeClr val="bg1"/>
                </a:solidFill>
              </a:rPr>
              <a:t>Sen,Green</a:t>
            </a:r>
            <a:r>
              <a:rPr lang="en-GB" sz="2100" dirty="0">
                <a:solidFill>
                  <a:schemeClr val="bg1"/>
                </a:solidFill>
              </a:rPr>
              <a:t>, Rose scented and </a:t>
            </a:r>
            <a:r>
              <a:rPr lang="en-GB" sz="2100" dirty="0" err="1">
                <a:solidFill>
                  <a:schemeClr val="bg1"/>
                </a:solidFill>
              </a:rPr>
              <a:t>Kafri</a:t>
            </a:r>
            <a:r>
              <a:rPr lang="en-GB" sz="2100" dirty="0">
                <a:solidFill>
                  <a:schemeClr val="bg1"/>
                </a:solidFill>
              </a:rPr>
              <a:t> were brought from India </a:t>
            </a:r>
          </a:p>
          <a:p>
            <a:r>
              <a:rPr lang="en-GB" sz="2100" dirty="0">
                <a:solidFill>
                  <a:schemeClr val="bg1"/>
                </a:solidFill>
              </a:rPr>
              <a:t>First litchi export to London in 1934 till 1939</a:t>
            </a:r>
          </a:p>
          <a:p>
            <a:r>
              <a:rPr lang="en-GB" sz="2100" dirty="0">
                <a:solidFill>
                  <a:schemeClr val="bg1"/>
                </a:solidFill>
              </a:rPr>
              <a:t>Export of litchi gain economic importance as from 1969</a:t>
            </a:r>
          </a:p>
          <a:p>
            <a:r>
              <a:rPr lang="en-GB" sz="2100" dirty="0">
                <a:solidFill>
                  <a:schemeClr val="bg1"/>
                </a:solidFill>
              </a:rPr>
              <a:t>From 1984 to 1990, 120 tonnes of litchi were exported annually</a:t>
            </a:r>
          </a:p>
          <a:p>
            <a:r>
              <a:rPr lang="en-US" sz="2100" dirty="0">
                <a:solidFill>
                  <a:schemeClr val="bg1"/>
                </a:solidFill>
              </a:rPr>
              <a:t>After 1990 the export continued to rise</a:t>
            </a:r>
            <a:endParaRPr lang="en-GB" sz="2100" dirty="0">
              <a:solidFill>
                <a:schemeClr val="bg1"/>
              </a:solidFill>
            </a:endParaRPr>
          </a:p>
        </p:txBody>
      </p:sp>
    </p:spTree>
    <p:extLst>
      <p:ext uri="{BB962C8B-B14F-4D97-AF65-F5344CB8AC3E}">
        <p14:creationId xmlns:p14="http://schemas.microsoft.com/office/powerpoint/2010/main" val="6368083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6316" y="1676400"/>
            <a:ext cx="5687666" cy="1329506"/>
          </a:xfrm>
        </p:spPr>
        <p:txBody>
          <a:bodyPr>
            <a:noAutofit/>
          </a:bodyPr>
          <a:lstStyle/>
          <a:p>
            <a:r>
              <a:rPr lang="en-GB" dirty="0"/>
              <a:t>Main variety - Tai So </a:t>
            </a:r>
          </a:p>
          <a:p>
            <a:r>
              <a:rPr lang="en-GB" dirty="0"/>
              <a:t>346 litchi orchards covering a total area of 423 ha</a:t>
            </a:r>
          </a:p>
          <a:p>
            <a:r>
              <a:rPr lang="en-GB" dirty="0"/>
              <a:t>Fruit harvest season – early Nov. to early Jan. </a:t>
            </a:r>
          </a:p>
          <a:p>
            <a:r>
              <a:rPr lang="en-GB" dirty="0"/>
              <a:t>Export market: 250 to 300 tonnes annually </a:t>
            </a:r>
          </a:p>
          <a:p>
            <a:r>
              <a:rPr lang="en-GB" dirty="0"/>
              <a:t>Premium price for early season litchi </a:t>
            </a:r>
          </a:p>
          <a:p>
            <a:r>
              <a:rPr lang="en-US" dirty="0"/>
              <a:t>Shift from backyard to intensive system of production over last decade</a:t>
            </a:r>
          </a:p>
          <a:p>
            <a:r>
              <a:rPr lang="en-US" dirty="0"/>
              <a:t>Potential for regular bearing instead of every 2 </a:t>
            </a:r>
            <a:r>
              <a:rPr lang="en-US" dirty="0" err="1"/>
              <a:t>yrs</a:t>
            </a:r>
            <a:r>
              <a:rPr lang="en-US" dirty="0"/>
              <a:t> – through timely pruning, fertilization and irrigation</a:t>
            </a:r>
          </a:p>
          <a:p>
            <a:r>
              <a:rPr lang="en-US" dirty="0"/>
              <a:t>2017  -----        70% </a:t>
            </a:r>
          </a:p>
          <a:p>
            <a:endParaRPr lang="en-GB" dirty="0">
              <a:solidFill>
                <a:schemeClr val="bg1"/>
              </a:solidFill>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5708" y="585112"/>
            <a:ext cx="8152583" cy="800169"/>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84932" y="4005003"/>
            <a:ext cx="2126165" cy="1591194"/>
          </a:xfrm>
          <a:prstGeom prst="rect">
            <a:avLst/>
          </a:prstGeom>
        </p:spPr>
      </p:pic>
    </p:spTree>
    <p:extLst>
      <p:ext uri="{BB962C8B-B14F-4D97-AF65-F5344CB8AC3E}">
        <p14:creationId xmlns:p14="http://schemas.microsoft.com/office/powerpoint/2010/main" val="30772894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094" y="1504250"/>
            <a:ext cx="8169088" cy="842034"/>
          </a:xfrm>
        </p:spPr>
        <p:txBody>
          <a:bodyPr>
            <a:normAutofit fontScale="90000"/>
          </a:bodyPr>
          <a:lstStyle/>
          <a:p>
            <a:pPr algn="ctr"/>
            <a:r>
              <a:rPr lang="en-US" b="1" dirty="0">
                <a:solidFill>
                  <a:srgbClr val="0070C0"/>
                </a:solidFill>
              </a:rPr>
              <a:t>Climate Hazards </a:t>
            </a:r>
            <a:r>
              <a:rPr lang="en-US" b="1" dirty="0"/>
              <a:t>the System might be exposed to</a:t>
            </a:r>
          </a:p>
        </p:txBody>
      </p:sp>
      <p:sp>
        <p:nvSpPr>
          <p:cNvPr id="6" name="Content Placeholder 5"/>
          <p:cNvSpPr>
            <a:spLocks noGrp="1"/>
          </p:cNvSpPr>
          <p:nvPr>
            <p:ph idx="1"/>
          </p:nvPr>
        </p:nvSpPr>
        <p:spPr>
          <a:xfrm>
            <a:off x="897591" y="2612092"/>
            <a:ext cx="7274857" cy="2914649"/>
          </a:xfrm>
        </p:spPr>
        <p:txBody>
          <a:bodyPr>
            <a:normAutofit/>
          </a:bodyPr>
          <a:lstStyle/>
          <a:p>
            <a:r>
              <a:rPr lang="en-US" sz="2400" dirty="0"/>
              <a:t>Cyclone</a:t>
            </a:r>
          </a:p>
          <a:p>
            <a:r>
              <a:rPr lang="en-US" sz="2400" dirty="0"/>
              <a:t>Heavy rainfall</a:t>
            </a:r>
          </a:p>
          <a:p>
            <a:r>
              <a:rPr lang="en-US" sz="2400" dirty="0"/>
              <a:t>Drought / extended dry spells</a:t>
            </a:r>
          </a:p>
          <a:p>
            <a:r>
              <a:rPr lang="en-US" sz="2400" dirty="0"/>
              <a:t>High temperature</a:t>
            </a:r>
          </a:p>
          <a:p>
            <a:r>
              <a:rPr lang="en-US" sz="2400" dirty="0"/>
              <a:t>Erratic rainfall</a:t>
            </a:r>
          </a:p>
        </p:txBody>
      </p:sp>
    </p:spTree>
    <p:extLst>
      <p:ext uri="{BB962C8B-B14F-4D97-AF65-F5344CB8AC3E}">
        <p14:creationId xmlns:p14="http://schemas.microsoft.com/office/powerpoint/2010/main" val="21737564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554677"/>
            <a:ext cx="7886700" cy="842034"/>
          </a:xfrm>
        </p:spPr>
        <p:txBody>
          <a:bodyPr>
            <a:normAutofit/>
          </a:bodyPr>
          <a:lstStyle/>
          <a:p>
            <a:pPr algn="ctr"/>
            <a:r>
              <a:rPr lang="en-US" dirty="0">
                <a:solidFill>
                  <a:srgbClr val="0070C0"/>
                </a:solidFill>
              </a:rPr>
              <a:t>Adaptation Measures</a:t>
            </a:r>
          </a:p>
        </p:txBody>
      </p:sp>
      <p:sp>
        <p:nvSpPr>
          <p:cNvPr id="6" name="Content Placeholder 5"/>
          <p:cNvSpPr>
            <a:spLocks noGrp="1"/>
          </p:cNvSpPr>
          <p:nvPr>
            <p:ph idx="1"/>
          </p:nvPr>
        </p:nvSpPr>
        <p:spPr/>
        <p:txBody>
          <a:bodyPr>
            <a:normAutofit/>
          </a:bodyPr>
          <a:lstStyle/>
          <a:p>
            <a:pPr marL="0" indent="0">
              <a:buNone/>
            </a:pPr>
            <a:r>
              <a:rPr lang="en-US" b="1" dirty="0"/>
              <a:t>POLICY</a:t>
            </a:r>
          </a:p>
          <a:p>
            <a:r>
              <a:rPr lang="en-US" dirty="0"/>
              <a:t>Soft loans</a:t>
            </a:r>
          </a:p>
          <a:p>
            <a:r>
              <a:rPr lang="en-US" dirty="0"/>
              <a:t>Freight rebate scheme (FRS)</a:t>
            </a:r>
          </a:p>
          <a:p>
            <a:r>
              <a:rPr lang="en-US" dirty="0" err="1"/>
              <a:t>MauriGap</a:t>
            </a:r>
            <a:r>
              <a:rPr lang="en-US" dirty="0"/>
              <a:t> certification</a:t>
            </a:r>
          </a:p>
          <a:p>
            <a:r>
              <a:rPr lang="en-US" dirty="0"/>
              <a:t>Development of a supply chain for processed litchi products</a:t>
            </a:r>
          </a:p>
          <a:p>
            <a:r>
              <a:rPr lang="en-US" dirty="0"/>
              <a:t>Agricultural risk insurance</a:t>
            </a:r>
          </a:p>
          <a:p>
            <a:endParaRPr lang="en-US" dirty="0"/>
          </a:p>
        </p:txBody>
      </p:sp>
    </p:spTree>
    <p:extLst>
      <p:ext uri="{BB962C8B-B14F-4D97-AF65-F5344CB8AC3E}">
        <p14:creationId xmlns:p14="http://schemas.microsoft.com/office/powerpoint/2010/main" val="40988867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2" y="1593850"/>
            <a:ext cx="7200897" cy="669872"/>
          </a:xfrm>
        </p:spPr>
        <p:txBody>
          <a:bodyPr>
            <a:normAutofit/>
          </a:bodyPr>
          <a:lstStyle/>
          <a:p>
            <a:r>
              <a:rPr lang="en-US" dirty="0"/>
              <a:t>How do </a:t>
            </a:r>
            <a:r>
              <a:rPr lang="en-US" b="1" dirty="0">
                <a:solidFill>
                  <a:srgbClr val="FF0000"/>
                </a:solidFill>
              </a:rPr>
              <a:t>policy</a:t>
            </a:r>
            <a:r>
              <a:rPr lang="en-US" dirty="0"/>
              <a:t> measures answer our goal?</a:t>
            </a:r>
          </a:p>
        </p:txBody>
      </p:sp>
      <p:sp>
        <p:nvSpPr>
          <p:cNvPr id="3" name="Content Placeholder 2"/>
          <p:cNvSpPr>
            <a:spLocks noGrp="1"/>
          </p:cNvSpPr>
          <p:nvPr>
            <p:ph idx="1"/>
          </p:nvPr>
        </p:nvSpPr>
        <p:spPr>
          <a:xfrm>
            <a:off x="604435" y="2774949"/>
            <a:ext cx="7869263" cy="2696921"/>
          </a:xfrm>
        </p:spPr>
        <p:txBody>
          <a:bodyPr>
            <a:normAutofit fontScale="92500"/>
          </a:bodyPr>
          <a:lstStyle/>
          <a:p>
            <a:r>
              <a:rPr lang="en-US" dirty="0"/>
              <a:t>Policy measures will provide the necessary financial support (compensation and incentives) to help growers of the cooperative to face extreme climatic events (</a:t>
            </a:r>
            <a:r>
              <a:rPr lang="en-US" dirty="0" err="1"/>
              <a:t>e.g</a:t>
            </a:r>
            <a:r>
              <a:rPr lang="en-US" dirty="0"/>
              <a:t> FRS)</a:t>
            </a:r>
          </a:p>
          <a:p>
            <a:pPr marL="0" indent="0">
              <a:buNone/>
            </a:pPr>
            <a:endParaRPr lang="en-US" dirty="0"/>
          </a:p>
          <a:p>
            <a:r>
              <a:rPr lang="en-US" dirty="0"/>
              <a:t> </a:t>
            </a:r>
            <a:r>
              <a:rPr lang="en-US" dirty="0" err="1"/>
              <a:t>MauriGap</a:t>
            </a:r>
            <a:r>
              <a:rPr lang="en-US" dirty="0"/>
              <a:t>: Guarantee - Safe food and fetching premium litchi price i.e. higher grower income</a:t>
            </a:r>
          </a:p>
          <a:p>
            <a:endParaRPr lang="en-US" dirty="0"/>
          </a:p>
          <a:p>
            <a:r>
              <a:rPr lang="en-US" dirty="0"/>
              <a:t>Processing - Added value of litchi products for higher income and extended product availability to consumers</a:t>
            </a:r>
          </a:p>
          <a:p>
            <a:endParaRPr lang="en-US" dirty="0"/>
          </a:p>
        </p:txBody>
      </p:sp>
    </p:spTree>
    <p:extLst>
      <p:ext uri="{BB962C8B-B14F-4D97-AF65-F5344CB8AC3E}">
        <p14:creationId xmlns:p14="http://schemas.microsoft.com/office/powerpoint/2010/main" val="1839139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504251"/>
            <a:ext cx="7886700" cy="842034"/>
          </a:xfrm>
        </p:spPr>
        <p:txBody>
          <a:bodyPr>
            <a:normAutofit/>
          </a:bodyPr>
          <a:lstStyle/>
          <a:p>
            <a:pPr algn="ctr"/>
            <a:r>
              <a:rPr lang="en-US" dirty="0">
                <a:solidFill>
                  <a:srgbClr val="0070C0"/>
                </a:solidFill>
              </a:rPr>
              <a:t>Adaptation Measures</a:t>
            </a:r>
          </a:p>
        </p:txBody>
      </p:sp>
      <p:sp>
        <p:nvSpPr>
          <p:cNvPr id="6" name="Content Placeholder 5"/>
          <p:cNvSpPr>
            <a:spLocks noGrp="1"/>
          </p:cNvSpPr>
          <p:nvPr>
            <p:ph idx="1"/>
          </p:nvPr>
        </p:nvSpPr>
        <p:spPr/>
        <p:txBody>
          <a:bodyPr>
            <a:normAutofit/>
          </a:bodyPr>
          <a:lstStyle/>
          <a:p>
            <a:pPr marL="0" indent="0">
              <a:buNone/>
            </a:pPr>
            <a:r>
              <a:rPr lang="en-US" b="1" dirty="0"/>
              <a:t>TECHNICAL</a:t>
            </a:r>
          </a:p>
          <a:p>
            <a:r>
              <a:rPr lang="en-US" dirty="0"/>
              <a:t>Technical information dissemination (media, publication, SMS disease alert, </a:t>
            </a:r>
            <a:r>
              <a:rPr lang="en-US" dirty="0" err="1"/>
              <a:t>Meteo</a:t>
            </a:r>
            <a:r>
              <a:rPr lang="en-US" dirty="0"/>
              <a:t>, APMIS)</a:t>
            </a:r>
          </a:p>
          <a:p>
            <a:r>
              <a:rPr lang="en-US" dirty="0"/>
              <a:t>Pest and Disease Management </a:t>
            </a:r>
          </a:p>
          <a:p>
            <a:r>
              <a:rPr lang="en-US" dirty="0"/>
              <a:t>Timely fertilizer application</a:t>
            </a:r>
          </a:p>
          <a:p>
            <a:endParaRPr lang="en-US" dirty="0"/>
          </a:p>
        </p:txBody>
      </p:sp>
    </p:spTree>
    <p:extLst>
      <p:ext uri="{BB962C8B-B14F-4D97-AF65-F5344CB8AC3E}">
        <p14:creationId xmlns:p14="http://schemas.microsoft.com/office/powerpoint/2010/main" val="133441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 y="-2949"/>
            <a:ext cx="9107556" cy="1143000"/>
          </a:xfrm>
        </p:spPr>
        <p:txBody>
          <a:bodyPr/>
          <a:lstStyle/>
          <a:p>
            <a:r>
              <a:rPr lang="de-DE" dirty="0"/>
              <a:t>Welcome </a:t>
            </a:r>
            <a:r>
              <a:rPr lang="de-DE" dirty="0" err="1"/>
              <a:t>Address</a:t>
            </a:r>
            <a:r>
              <a:rPr lang="de-DE" dirty="0"/>
              <a:t> </a:t>
            </a:r>
            <a:r>
              <a:rPr lang="de-DE" dirty="0" err="1"/>
              <a:t>by</a:t>
            </a:r>
            <a:r>
              <a:rPr lang="de-DE" dirty="0"/>
              <a:t> Shane </a:t>
            </a:r>
            <a:r>
              <a:rPr lang="de-DE" dirty="0" err="1"/>
              <a:t>Hardowar</a:t>
            </a:r>
            <a:r>
              <a:rPr lang="de-DE" dirty="0"/>
              <a:t>, </a:t>
            </a:r>
            <a:br>
              <a:rPr lang="de-DE" dirty="0"/>
            </a:br>
            <a:r>
              <a:rPr lang="de-DE" dirty="0"/>
              <a:t>Senior </a:t>
            </a:r>
            <a:r>
              <a:rPr lang="de-DE" dirty="0" err="1"/>
              <a:t>Lecturer</a:t>
            </a:r>
            <a:r>
              <a:rPr lang="de-DE" dirty="0"/>
              <a:t>, </a:t>
            </a:r>
            <a:r>
              <a:rPr lang="de-DE" dirty="0" err="1"/>
              <a:t>FoA</a:t>
            </a:r>
            <a:r>
              <a:rPr lang="de-DE" dirty="0"/>
              <a:t> at </a:t>
            </a:r>
            <a:r>
              <a:rPr lang="de-DE" dirty="0" err="1"/>
              <a:t>the</a:t>
            </a:r>
            <a:r>
              <a:rPr lang="de-DE" dirty="0"/>
              <a:t> </a:t>
            </a:r>
            <a:r>
              <a:rPr lang="de-DE" dirty="0" err="1"/>
              <a:t>UoM</a:t>
            </a:r>
            <a:r>
              <a:rPr lang="de-DE" dirty="0"/>
              <a:t> </a:t>
            </a:r>
          </a:p>
        </p:txBody>
      </p:sp>
      <p:sp>
        <p:nvSpPr>
          <p:cNvPr id="3" name="Inhaltsplatzhalter 2"/>
          <p:cNvSpPr>
            <a:spLocks noGrp="1"/>
          </p:cNvSpPr>
          <p:nvPr>
            <p:ph idx="1"/>
          </p:nvPr>
        </p:nvSpPr>
        <p:spPr>
          <a:xfrm>
            <a:off x="838200" y="1905000"/>
            <a:ext cx="7772399" cy="1752599"/>
          </a:xfrm>
        </p:spPr>
        <p:txBody>
          <a:bodyPr/>
          <a:lstStyle/>
          <a:p>
            <a:pPr marL="0" indent="0">
              <a:buNone/>
            </a:pPr>
            <a:r>
              <a:rPr lang="en-GB" sz="1800" dirty="0"/>
              <a:t>Mr. </a:t>
            </a:r>
            <a:r>
              <a:rPr lang="en-GB" sz="1800" dirty="0" err="1"/>
              <a:t>Hardowar</a:t>
            </a:r>
            <a:r>
              <a:rPr lang="en-GB" sz="1800" dirty="0"/>
              <a:t>, initiator and main organiser of this training course, warmly welcomed the participants and the panellists to the opening session of the five days Climate Proofing and CSA training. </a:t>
            </a:r>
          </a:p>
          <a:p>
            <a:pPr marL="0" indent="0">
              <a:buNone/>
            </a:pPr>
            <a:endParaRPr lang="en-GB" sz="1800" dirty="0"/>
          </a:p>
          <a:p>
            <a:pPr marL="0" indent="0">
              <a:buNone/>
            </a:pPr>
            <a:r>
              <a:rPr lang="en-GB" sz="1800" dirty="0"/>
              <a:t>He mentioned the objectives of the training, namely to understand the Climate Proofing tool and to get familiar with the Climate Smart Agriculture (CSA) approach. </a:t>
            </a:r>
          </a:p>
          <a:p>
            <a:pPr marL="0" indent="0">
              <a:buNone/>
            </a:pPr>
            <a:endParaRPr lang="en-GB" sz="1800" dirty="0"/>
          </a:p>
          <a:p>
            <a:pPr marL="0" indent="0">
              <a:buNone/>
            </a:pPr>
            <a:r>
              <a:rPr lang="en-GB" sz="1800" dirty="0"/>
              <a:t>Further, Mr. </a:t>
            </a:r>
            <a:r>
              <a:rPr lang="en-GB" sz="1800" dirty="0" err="1"/>
              <a:t>Hardowar</a:t>
            </a:r>
            <a:r>
              <a:rPr lang="en-GB" sz="1800" dirty="0"/>
              <a:t> thanked the Centre for Coordination of Agricultural Research and Development for Southern Africa (CCARDESA), the Dean of the UOM as well as all the presenters who prepared presentations for the week’s training. </a:t>
            </a:r>
          </a:p>
        </p:txBody>
      </p:sp>
      <p:cxnSp>
        <p:nvCxnSpPr>
          <p:cNvPr id="4" name="Gerader Verbinder 3"/>
          <p:cNvCxnSpPr/>
          <p:nvPr/>
        </p:nvCxnSpPr>
        <p:spPr>
          <a:xfrm>
            <a:off x="0" y="12954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7554189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2" y="1593850"/>
            <a:ext cx="7200897" cy="669872"/>
          </a:xfrm>
        </p:spPr>
        <p:txBody>
          <a:bodyPr>
            <a:normAutofit fontScale="90000"/>
          </a:bodyPr>
          <a:lstStyle/>
          <a:p>
            <a:r>
              <a:rPr lang="en-US" dirty="0"/>
              <a:t>How do </a:t>
            </a:r>
            <a:r>
              <a:rPr lang="en-US" b="1" dirty="0">
                <a:solidFill>
                  <a:srgbClr val="FF0000"/>
                </a:solidFill>
              </a:rPr>
              <a:t>technical</a:t>
            </a:r>
            <a:r>
              <a:rPr lang="en-US" dirty="0"/>
              <a:t> measures answer our goal?</a:t>
            </a:r>
          </a:p>
        </p:txBody>
      </p:sp>
      <p:sp>
        <p:nvSpPr>
          <p:cNvPr id="3" name="Content Placeholder 2"/>
          <p:cNvSpPr>
            <a:spLocks noGrp="1"/>
          </p:cNvSpPr>
          <p:nvPr>
            <p:ph idx="1"/>
          </p:nvPr>
        </p:nvSpPr>
        <p:spPr>
          <a:xfrm>
            <a:off x="604435" y="2774949"/>
            <a:ext cx="7869263" cy="2696921"/>
          </a:xfrm>
        </p:spPr>
        <p:txBody>
          <a:bodyPr>
            <a:normAutofit/>
          </a:bodyPr>
          <a:lstStyle/>
          <a:p>
            <a:r>
              <a:rPr lang="en-US" dirty="0"/>
              <a:t>Early warning system will contribute to decision making</a:t>
            </a:r>
          </a:p>
          <a:p>
            <a:endParaRPr lang="en-US" dirty="0"/>
          </a:p>
          <a:p>
            <a:r>
              <a:rPr lang="en-US" dirty="0"/>
              <a:t>Proper cultural practices, including timely fertilization will ensure annual fruit bearing and therefore contribute to sustained productivity </a:t>
            </a:r>
          </a:p>
        </p:txBody>
      </p:sp>
    </p:spTree>
    <p:extLst>
      <p:ext uri="{BB962C8B-B14F-4D97-AF65-F5344CB8AC3E}">
        <p14:creationId xmlns:p14="http://schemas.microsoft.com/office/powerpoint/2010/main" val="35003484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797" y="1463909"/>
            <a:ext cx="7886700" cy="842034"/>
          </a:xfrm>
        </p:spPr>
        <p:txBody>
          <a:bodyPr>
            <a:normAutofit/>
          </a:bodyPr>
          <a:lstStyle/>
          <a:p>
            <a:r>
              <a:rPr lang="en-US" dirty="0">
                <a:solidFill>
                  <a:srgbClr val="0070C0"/>
                </a:solidFill>
              </a:rPr>
              <a:t>Adaptation Measures</a:t>
            </a:r>
            <a:endParaRPr lang="en-US" dirty="0"/>
          </a:p>
        </p:txBody>
      </p:sp>
      <p:sp>
        <p:nvSpPr>
          <p:cNvPr id="6" name="Content Placeholder 5"/>
          <p:cNvSpPr>
            <a:spLocks noGrp="1"/>
          </p:cNvSpPr>
          <p:nvPr>
            <p:ph idx="1"/>
          </p:nvPr>
        </p:nvSpPr>
        <p:spPr/>
        <p:txBody>
          <a:bodyPr>
            <a:normAutofit/>
          </a:bodyPr>
          <a:lstStyle/>
          <a:p>
            <a:pPr marL="0" indent="0">
              <a:buNone/>
            </a:pPr>
            <a:r>
              <a:rPr lang="en-US" sz="2700" b="1" dirty="0"/>
              <a:t>RESEARCH</a:t>
            </a:r>
          </a:p>
          <a:p>
            <a:r>
              <a:rPr lang="en-US" sz="2400" dirty="0"/>
              <a:t>Introduction of new varieties</a:t>
            </a:r>
          </a:p>
          <a:p>
            <a:r>
              <a:rPr lang="en-US" sz="2400" dirty="0"/>
              <a:t>Extend the shelf-life for export</a:t>
            </a:r>
          </a:p>
          <a:p>
            <a:r>
              <a:rPr lang="en-US" sz="2400" dirty="0"/>
              <a:t>Decrease post-harvest losses</a:t>
            </a:r>
          </a:p>
          <a:p>
            <a:endParaRPr lang="en-US" dirty="0"/>
          </a:p>
        </p:txBody>
      </p:sp>
    </p:spTree>
    <p:extLst>
      <p:ext uri="{BB962C8B-B14F-4D97-AF65-F5344CB8AC3E}">
        <p14:creationId xmlns:p14="http://schemas.microsoft.com/office/powerpoint/2010/main" val="21096812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2" y="1593850"/>
            <a:ext cx="7200897" cy="669872"/>
          </a:xfrm>
        </p:spPr>
        <p:txBody>
          <a:bodyPr>
            <a:normAutofit fontScale="90000"/>
          </a:bodyPr>
          <a:lstStyle/>
          <a:p>
            <a:r>
              <a:rPr lang="en-US" dirty="0"/>
              <a:t>How do </a:t>
            </a:r>
            <a:r>
              <a:rPr lang="en-US" b="1" dirty="0">
                <a:solidFill>
                  <a:srgbClr val="FF0000"/>
                </a:solidFill>
              </a:rPr>
              <a:t>research</a:t>
            </a:r>
            <a:r>
              <a:rPr lang="en-US" dirty="0"/>
              <a:t> measures answer our goal?</a:t>
            </a:r>
          </a:p>
        </p:txBody>
      </p:sp>
      <p:sp>
        <p:nvSpPr>
          <p:cNvPr id="3" name="Content Placeholder 2"/>
          <p:cNvSpPr>
            <a:spLocks noGrp="1"/>
          </p:cNvSpPr>
          <p:nvPr>
            <p:ph idx="1"/>
          </p:nvPr>
        </p:nvSpPr>
        <p:spPr>
          <a:xfrm>
            <a:off x="604435" y="2774949"/>
            <a:ext cx="7869263" cy="2696921"/>
          </a:xfrm>
        </p:spPr>
        <p:txBody>
          <a:bodyPr>
            <a:normAutofit lnSpcReduction="10000"/>
          </a:bodyPr>
          <a:lstStyle/>
          <a:p>
            <a:r>
              <a:rPr lang="en-US" dirty="0"/>
              <a:t>Introduction of early varieties to avoid the cyclonic season/heavy rainfall for a resilient system</a:t>
            </a:r>
          </a:p>
          <a:p>
            <a:endParaRPr lang="en-US" dirty="0"/>
          </a:p>
          <a:p>
            <a:r>
              <a:rPr lang="en-US" dirty="0"/>
              <a:t>Tolerance of varieties to high temperature, pest &amp; disease for a greater fruit yield and revenue</a:t>
            </a:r>
          </a:p>
          <a:p>
            <a:endParaRPr lang="en-US" dirty="0"/>
          </a:p>
          <a:p>
            <a:r>
              <a:rPr lang="en-US" dirty="0"/>
              <a:t>Eco-friendly technology to extend the shelf-life of litchi products and extend period for product marketing</a:t>
            </a:r>
          </a:p>
          <a:p>
            <a:pPr marL="0" indent="0">
              <a:buNone/>
            </a:pPr>
            <a:endParaRPr lang="en-US" dirty="0"/>
          </a:p>
        </p:txBody>
      </p:sp>
    </p:spTree>
    <p:extLst>
      <p:ext uri="{BB962C8B-B14F-4D97-AF65-F5344CB8AC3E}">
        <p14:creationId xmlns:p14="http://schemas.microsoft.com/office/powerpoint/2010/main" val="37453702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494165"/>
            <a:ext cx="7886700" cy="842034"/>
          </a:xfrm>
        </p:spPr>
        <p:txBody>
          <a:bodyPr>
            <a:normAutofit/>
          </a:bodyPr>
          <a:lstStyle/>
          <a:p>
            <a:pPr algn="ctr"/>
            <a:r>
              <a:rPr lang="en-US" dirty="0">
                <a:solidFill>
                  <a:srgbClr val="0070C0"/>
                </a:solidFill>
              </a:rPr>
              <a:t>Adaptation Measures</a:t>
            </a:r>
          </a:p>
        </p:txBody>
      </p:sp>
      <p:sp>
        <p:nvSpPr>
          <p:cNvPr id="6" name="Content Placeholder 5"/>
          <p:cNvSpPr>
            <a:spLocks noGrp="1"/>
          </p:cNvSpPr>
          <p:nvPr>
            <p:ph idx="1"/>
          </p:nvPr>
        </p:nvSpPr>
        <p:spPr/>
        <p:txBody>
          <a:bodyPr>
            <a:normAutofit/>
          </a:bodyPr>
          <a:lstStyle/>
          <a:p>
            <a:pPr marL="0" indent="0">
              <a:buNone/>
            </a:pPr>
            <a:r>
              <a:rPr lang="en-US" b="1" dirty="0"/>
              <a:t>CAPACITY BUILDING</a:t>
            </a:r>
          </a:p>
          <a:p>
            <a:r>
              <a:rPr lang="en-US" dirty="0"/>
              <a:t>Water management</a:t>
            </a:r>
          </a:p>
          <a:p>
            <a:r>
              <a:rPr lang="en-US" dirty="0"/>
              <a:t>Tree management</a:t>
            </a:r>
          </a:p>
          <a:p>
            <a:r>
              <a:rPr lang="en-US" dirty="0"/>
              <a:t>Agro-processing</a:t>
            </a:r>
          </a:p>
          <a:p>
            <a:r>
              <a:rPr lang="en-US" dirty="0"/>
              <a:t>Setting up of a model farm</a:t>
            </a:r>
          </a:p>
          <a:p>
            <a:r>
              <a:rPr lang="en-US" dirty="0"/>
              <a:t>Flower induction techniques</a:t>
            </a:r>
          </a:p>
          <a:p>
            <a:endParaRPr lang="en-US" dirty="0"/>
          </a:p>
        </p:txBody>
      </p:sp>
    </p:spTree>
    <p:extLst>
      <p:ext uri="{BB962C8B-B14F-4D97-AF65-F5344CB8AC3E}">
        <p14:creationId xmlns:p14="http://schemas.microsoft.com/office/powerpoint/2010/main" val="1515927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2" y="1593850"/>
            <a:ext cx="7200897" cy="669872"/>
          </a:xfrm>
        </p:spPr>
        <p:txBody>
          <a:bodyPr>
            <a:normAutofit fontScale="90000"/>
          </a:bodyPr>
          <a:lstStyle/>
          <a:p>
            <a:r>
              <a:rPr lang="en-US" dirty="0"/>
              <a:t>How do </a:t>
            </a:r>
            <a:r>
              <a:rPr lang="en-US" b="1" dirty="0">
                <a:solidFill>
                  <a:srgbClr val="FF0000"/>
                </a:solidFill>
              </a:rPr>
              <a:t>capacity building</a:t>
            </a:r>
            <a:r>
              <a:rPr lang="en-US" dirty="0"/>
              <a:t> measures answer our goal?</a:t>
            </a:r>
          </a:p>
        </p:txBody>
      </p:sp>
      <p:sp>
        <p:nvSpPr>
          <p:cNvPr id="3" name="Content Placeholder 2"/>
          <p:cNvSpPr>
            <a:spLocks noGrp="1"/>
          </p:cNvSpPr>
          <p:nvPr>
            <p:ph idx="1"/>
          </p:nvPr>
        </p:nvSpPr>
        <p:spPr>
          <a:xfrm>
            <a:off x="604435" y="2774949"/>
            <a:ext cx="7869263" cy="2696921"/>
          </a:xfrm>
        </p:spPr>
        <p:txBody>
          <a:bodyPr>
            <a:normAutofit fontScale="92500"/>
          </a:bodyPr>
          <a:lstStyle/>
          <a:p>
            <a:r>
              <a:rPr lang="en-US" dirty="0"/>
              <a:t>Empower growers to improve flowering, fruit set, and quality product</a:t>
            </a:r>
          </a:p>
          <a:p>
            <a:endParaRPr lang="en-US" dirty="0"/>
          </a:p>
          <a:p>
            <a:r>
              <a:rPr lang="en-US" dirty="0"/>
              <a:t>Improve water use and fertilizer efficiency  </a:t>
            </a:r>
          </a:p>
          <a:p>
            <a:endParaRPr lang="en-US" dirty="0"/>
          </a:p>
          <a:p>
            <a:r>
              <a:rPr lang="en-US" dirty="0"/>
              <a:t>Create opportunity for value addition through processing</a:t>
            </a:r>
          </a:p>
          <a:p>
            <a:endParaRPr lang="en-US" dirty="0"/>
          </a:p>
          <a:p>
            <a:r>
              <a:rPr lang="en-US" dirty="0"/>
              <a:t>Increase grower awareness about new production practices and increase production skills</a:t>
            </a:r>
          </a:p>
        </p:txBody>
      </p:sp>
    </p:spTree>
    <p:extLst>
      <p:ext uri="{BB962C8B-B14F-4D97-AF65-F5344CB8AC3E}">
        <p14:creationId xmlns:p14="http://schemas.microsoft.com/office/powerpoint/2010/main" val="42035939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2" y="1593850"/>
            <a:ext cx="7200897" cy="669872"/>
          </a:xfrm>
        </p:spPr>
        <p:txBody>
          <a:bodyPr>
            <a:normAutofit/>
          </a:bodyPr>
          <a:lstStyle/>
          <a:p>
            <a:r>
              <a:rPr lang="en-US" dirty="0"/>
              <a:t>Mitigation Potential</a:t>
            </a:r>
          </a:p>
        </p:txBody>
      </p:sp>
      <p:sp>
        <p:nvSpPr>
          <p:cNvPr id="3" name="Content Placeholder 2"/>
          <p:cNvSpPr>
            <a:spLocks noGrp="1"/>
          </p:cNvSpPr>
          <p:nvPr>
            <p:ph idx="1"/>
          </p:nvPr>
        </p:nvSpPr>
        <p:spPr>
          <a:xfrm>
            <a:off x="604435" y="2774949"/>
            <a:ext cx="7869263" cy="2696921"/>
          </a:xfrm>
        </p:spPr>
        <p:txBody>
          <a:bodyPr>
            <a:normAutofit/>
          </a:bodyPr>
          <a:lstStyle/>
          <a:p>
            <a:r>
              <a:rPr lang="en-US" b="1" dirty="0"/>
              <a:t>Reduction in GHG through:</a:t>
            </a:r>
          </a:p>
          <a:p>
            <a:pPr marL="342900" indent="-342900">
              <a:buAutoNum type="arabicPeriod"/>
            </a:pPr>
            <a:r>
              <a:rPr lang="en-US" dirty="0"/>
              <a:t>The judicious use of fertilizers, and pesticides (IPM)</a:t>
            </a:r>
          </a:p>
          <a:p>
            <a:pPr marL="342900" indent="-342900">
              <a:buAutoNum type="arabicPeriod"/>
            </a:pPr>
            <a:r>
              <a:rPr lang="en-US" dirty="0"/>
              <a:t>Mulching, </a:t>
            </a:r>
          </a:p>
          <a:p>
            <a:pPr marL="342900" indent="-342900">
              <a:buAutoNum type="arabicPeriod"/>
            </a:pPr>
            <a:r>
              <a:rPr lang="en-US" dirty="0"/>
              <a:t>Increase in the carbon sink capacity (healthy canopy development),</a:t>
            </a:r>
          </a:p>
          <a:p>
            <a:pPr marL="342900" indent="-342900">
              <a:buAutoNum type="arabicPeriod"/>
            </a:pPr>
            <a:endParaRPr lang="en-US" dirty="0"/>
          </a:p>
          <a:p>
            <a:pPr marL="342900" indent="-342900">
              <a:buAutoNum type="arabicPeriod"/>
            </a:pPr>
            <a:endParaRPr lang="en-US" dirty="0"/>
          </a:p>
          <a:p>
            <a:pPr marL="0" indent="0">
              <a:buNone/>
            </a:pPr>
            <a:endParaRPr lang="en-US" dirty="0"/>
          </a:p>
        </p:txBody>
      </p:sp>
    </p:spTree>
    <p:extLst>
      <p:ext uri="{BB962C8B-B14F-4D97-AF65-F5344CB8AC3E}">
        <p14:creationId xmlns:p14="http://schemas.microsoft.com/office/powerpoint/2010/main" val="12911954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8588" y="332627"/>
            <a:ext cx="8804462" cy="826994"/>
          </a:xfrm>
        </p:spPr>
        <p:txBody>
          <a:bodyPr/>
          <a:lstStyle/>
          <a:p>
            <a:r>
              <a:rPr lang="en-GB" dirty="0"/>
              <a:t>“</a:t>
            </a:r>
            <a:r>
              <a:rPr lang="en-GB" sz="2700" dirty="0"/>
              <a:t>Tackling Climate Change in Agriculture: Approaches to Adaptation and Climate Smart Agriculture </a:t>
            </a:r>
          </a:p>
        </p:txBody>
      </p:sp>
      <p:sp>
        <p:nvSpPr>
          <p:cNvPr id="3" name="Subtitle 2"/>
          <p:cNvSpPr>
            <a:spLocks noGrp="1"/>
          </p:cNvSpPr>
          <p:nvPr>
            <p:ph type="subTitle" idx="1"/>
          </p:nvPr>
        </p:nvSpPr>
        <p:spPr>
          <a:xfrm>
            <a:off x="1918446" y="2087655"/>
            <a:ext cx="5111752" cy="2430556"/>
          </a:xfrm>
        </p:spPr>
        <p:txBody>
          <a:bodyPr>
            <a:normAutofit fontScale="77500" lnSpcReduction="20000"/>
          </a:bodyPr>
          <a:lstStyle/>
          <a:p>
            <a:r>
              <a:rPr lang="en-GB" sz="3000" b="1" dirty="0"/>
              <a:t>Litchi Group</a:t>
            </a:r>
          </a:p>
          <a:p>
            <a:pPr marL="428625" indent="-428625" algn="l">
              <a:buFont typeface="Arial" panose="020B0604020202020204" pitchFamily="34" charset="0"/>
              <a:buChar char="•"/>
            </a:pPr>
            <a:r>
              <a:rPr lang="en-GB" sz="1800" b="1" dirty="0"/>
              <a:t>Keshav</a:t>
            </a:r>
          </a:p>
          <a:p>
            <a:pPr marL="428625" indent="-428625" algn="l">
              <a:buFont typeface="Arial" panose="020B0604020202020204" pitchFamily="34" charset="0"/>
              <a:buChar char="•"/>
            </a:pPr>
            <a:r>
              <a:rPr lang="en-GB" sz="1800" b="1" dirty="0"/>
              <a:t>Patricia</a:t>
            </a:r>
          </a:p>
          <a:p>
            <a:pPr marL="428625" indent="-428625" algn="l">
              <a:buFont typeface="Arial" panose="020B0604020202020204" pitchFamily="34" charset="0"/>
              <a:buChar char="•"/>
            </a:pPr>
            <a:r>
              <a:rPr lang="en-GB" sz="1800" b="1" dirty="0"/>
              <a:t>Satish</a:t>
            </a:r>
          </a:p>
          <a:p>
            <a:pPr marL="428625" indent="-428625" algn="l">
              <a:buFont typeface="Arial" panose="020B0604020202020204" pitchFamily="34" charset="0"/>
              <a:buChar char="•"/>
            </a:pPr>
            <a:r>
              <a:rPr lang="en-GB" sz="1800" b="1" dirty="0" err="1"/>
              <a:t>Yogeeta</a:t>
            </a:r>
            <a:endParaRPr lang="en-GB" sz="1800" b="1" dirty="0"/>
          </a:p>
          <a:p>
            <a:pPr marL="428625" indent="-428625" algn="l">
              <a:buFont typeface="Arial" panose="020B0604020202020204" pitchFamily="34" charset="0"/>
              <a:buChar char="•"/>
            </a:pPr>
            <a:r>
              <a:rPr lang="en-GB" sz="1800" b="1" dirty="0" err="1"/>
              <a:t>Giantee</a:t>
            </a:r>
            <a:endParaRPr lang="en-GB" sz="1800" b="1" dirty="0"/>
          </a:p>
          <a:p>
            <a:pPr marL="428625" indent="-428625" algn="l">
              <a:buFont typeface="Arial" panose="020B0604020202020204" pitchFamily="34" charset="0"/>
              <a:buChar char="•"/>
            </a:pPr>
            <a:r>
              <a:rPr lang="en-GB" sz="1800" b="1" dirty="0"/>
              <a:t>Rajiv							</a:t>
            </a:r>
          </a:p>
          <a:p>
            <a:pPr lvl="7" algn="l"/>
            <a:r>
              <a:rPr lang="en-US" sz="1350" dirty="0"/>
              <a:t>				</a:t>
            </a:r>
            <a:r>
              <a:rPr lang="en-US" sz="1350" b="1" dirty="0"/>
              <a:t>22th June 2018</a:t>
            </a:r>
          </a:p>
          <a:p>
            <a:pPr marL="2828925" lvl="7" indent="-428625" algn="l">
              <a:buFont typeface="Arial" panose="020B0604020202020204" pitchFamily="34" charset="0"/>
              <a:buChar char="•"/>
            </a:pPr>
            <a:endParaRPr lang="en-GB" sz="1275" b="1" dirty="0"/>
          </a:p>
          <a:p>
            <a:pPr marL="428625" indent="-428625" algn="l">
              <a:buFont typeface="Arial" panose="020B0604020202020204" pitchFamily="34" charset="0"/>
              <a:buChar char="•"/>
            </a:pPr>
            <a:endParaRPr lang="en-GB" sz="1800" b="1" dirty="0"/>
          </a:p>
          <a:p>
            <a:endParaRPr lang="en-GB" dirty="0"/>
          </a:p>
          <a:p>
            <a:endParaRPr lang="en-GB" dirty="0"/>
          </a:p>
        </p:txBody>
      </p:sp>
      <p:sp>
        <p:nvSpPr>
          <p:cNvPr id="4" name="Title 1"/>
          <p:cNvSpPr txBox="1">
            <a:spLocks/>
          </p:cNvSpPr>
          <p:nvPr/>
        </p:nvSpPr>
        <p:spPr>
          <a:xfrm>
            <a:off x="1442197" y="3943723"/>
            <a:ext cx="6632573" cy="977900"/>
          </a:xfrm>
          <a:prstGeom prst="rect">
            <a:avLst/>
          </a:prstGeom>
          <a:effectLst/>
        </p:spPr>
        <p:txBody>
          <a:bodyPr vert="horz" lIns="68580" tIns="34290" rIns="68580" bIns="34290" rtlCol="0" anchor="b">
            <a:normAutofit/>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342900" fontAlgn="auto">
              <a:spcAft>
                <a:spcPts val="0"/>
              </a:spcAft>
            </a:pPr>
            <a:r>
              <a:rPr lang="en-US" sz="3300" b="1" dirty="0">
                <a:solidFill>
                  <a:prstClr val="black">
                    <a:lumMod val="85000"/>
                    <a:lumOff val="15000"/>
                  </a:prstClr>
                </a:solidFill>
                <a:latin typeface="Garamond" panose="02020404030301010803"/>
              </a:rPr>
              <a:t>Thank you for your attention!</a:t>
            </a:r>
          </a:p>
        </p:txBody>
      </p:sp>
    </p:spTree>
    <p:extLst>
      <p:ext uri="{BB962C8B-B14F-4D97-AF65-F5344CB8AC3E}">
        <p14:creationId xmlns:p14="http://schemas.microsoft.com/office/powerpoint/2010/main" val="36407821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87902"/>
            <a:ext cx="8229600" cy="1143000"/>
          </a:xfrm>
        </p:spPr>
        <p:txBody>
          <a:bodyPr/>
          <a:lstStyle/>
          <a:p>
            <a:r>
              <a:rPr lang="de-DE" dirty="0"/>
              <a:t>Q &amp; A </a:t>
            </a:r>
            <a:r>
              <a:rPr lang="de-DE" dirty="0" err="1"/>
              <a:t>Litchi</a:t>
            </a:r>
            <a:endParaRPr lang="de-DE" dirty="0"/>
          </a:p>
        </p:txBody>
      </p:sp>
      <p:cxnSp>
        <p:nvCxnSpPr>
          <p:cNvPr id="4" name="Gerader Verbinder 3"/>
          <p:cNvCxnSpPr/>
          <p:nvPr/>
        </p:nvCxnSpPr>
        <p:spPr>
          <a:xfrm>
            <a:off x="0" y="9906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5" name="Foliennummernplatzhalter 4"/>
          <p:cNvSpPr>
            <a:spLocks noGrp="1"/>
          </p:cNvSpPr>
          <p:nvPr>
            <p:ph type="sldNum" sz="quarter" idx="12"/>
          </p:nvPr>
        </p:nvSpPr>
        <p:spPr/>
        <p:txBody>
          <a:bodyPr/>
          <a:lstStyle/>
          <a:p>
            <a:pPr>
              <a:defRPr/>
            </a:pPr>
            <a:fld id="{034DBEFC-2DBA-43BF-8C56-FABC31E27A4D}" type="slidenum">
              <a:rPr lang="en-US" smtClean="0"/>
              <a:pPr>
                <a:defRPr/>
              </a:pPr>
              <a:t>77</a:t>
            </a:fld>
            <a:endParaRPr lang="en-US"/>
          </a:p>
        </p:txBody>
      </p:sp>
      <p:sp>
        <p:nvSpPr>
          <p:cNvPr id="3" name="Rechteck 2">
            <a:extLst>
              <a:ext uri="{FF2B5EF4-FFF2-40B4-BE49-F238E27FC236}">
                <a16:creationId xmlns:a16="http://schemas.microsoft.com/office/drawing/2014/main" xmlns="" id="{167EF07B-538F-4F28-B845-2128B34F4242}"/>
              </a:ext>
            </a:extLst>
          </p:cNvPr>
          <p:cNvSpPr/>
          <p:nvPr/>
        </p:nvSpPr>
        <p:spPr>
          <a:xfrm>
            <a:off x="0" y="1244155"/>
            <a:ext cx="9144000" cy="5336846"/>
          </a:xfrm>
          <a:prstGeom prst="rect">
            <a:avLst/>
          </a:prstGeom>
        </p:spPr>
        <p:txBody>
          <a:bodyPr wrap="square">
            <a:spAutoFit/>
          </a:bodyPr>
          <a:lstStyle/>
          <a:p>
            <a:pPr marL="342900" lvl="0" indent="-342900" algn="just">
              <a:lnSpc>
                <a:spcPct val="120000"/>
              </a:lnSpc>
              <a:spcAft>
                <a:spcPts val="0"/>
              </a:spcAft>
              <a:buFont typeface="Calibri" panose="020F0502020204030204" pitchFamily="34" charset="0"/>
              <a:buChar char="-"/>
            </a:pPr>
            <a:r>
              <a:rPr lang="en-GB" sz="1500" dirty="0">
                <a:latin typeface="Calibri" panose="020F0502020204030204" pitchFamily="34" charset="0"/>
                <a:ea typeface="Calibri" panose="020F0502020204030204" pitchFamily="34" charset="0"/>
                <a:cs typeface="Times New Roman" panose="02020603050405020304" pitchFamily="18" charset="0"/>
              </a:rPr>
              <a:t>Litchi is at high risk to climate hazards – it requires a multi-level approach</a:t>
            </a:r>
            <a:endParaRPr lang="de-DE" sz="15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sz="1500" dirty="0">
                <a:latin typeface="Calibri" panose="020F0502020204030204" pitchFamily="34" charset="0"/>
                <a:ea typeface="Calibri" panose="020F0502020204030204" pitchFamily="34" charset="0"/>
                <a:cs typeface="Times New Roman" panose="02020603050405020304" pitchFamily="18" charset="0"/>
              </a:rPr>
              <a:t>Measures implemented during the project could then also be scaled up to other areas of the island</a:t>
            </a:r>
            <a:endParaRPr lang="de-DE" sz="15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sz="1500" dirty="0">
                <a:latin typeface="Calibri" panose="020F0502020204030204" pitchFamily="34" charset="0"/>
                <a:ea typeface="Calibri" panose="020F0502020204030204" pitchFamily="34" charset="0"/>
                <a:cs typeface="Times New Roman" panose="02020603050405020304" pitchFamily="18" charset="0"/>
              </a:rPr>
              <a:t>Productivity focus of the measures, not clear where is the climate risk reduction of adaptation</a:t>
            </a:r>
            <a:endParaRPr lang="de-DE" sz="15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Aft>
                <a:spcPts val="0"/>
              </a:spcAft>
              <a:buFont typeface="Courier New" panose="02070309020205020404" pitchFamily="49" charset="0"/>
              <a:buChar char="o"/>
            </a:pPr>
            <a:r>
              <a:rPr lang="en-GB" sz="1500" dirty="0">
                <a:latin typeface="Calibri" panose="020F0502020204030204" pitchFamily="34" charset="0"/>
                <a:ea typeface="Calibri" panose="020F0502020204030204" pitchFamily="34" charset="0"/>
                <a:cs typeface="Times New Roman" panose="02020603050405020304" pitchFamily="18" charset="0"/>
              </a:rPr>
              <a:t>We are addressing the changes in rainfall by inducing flowering and giving farmers guidelines plus use of new varieties which can better deal with the climatic changes</a:t>
            </a:r>
            <a:endParaRPr lang="de-DE" sz="15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Aft>
                <a:spcPts val="0"/>
              </a:spcAft>
              <a:buFont typeface="Courier New" panose="02070309020205020404" pitchFamily="49" charset="0"/>
              <a:buChar char="o"/>
            </a:pPr>
            <a:r>
              <a:rPr lang="en-GB" sz="1500" dirty="0">
                <a:latin typeface="Calibri" panose="020F0502020204030204" pitchFamily="34" charset="0"/>
                <a:ea typeface="Calibri" panose="020F0502020204030204" pitchFamily="34" charset="0"/>
                <a:cs typeface="Times New Roman" panose="02020603050405020304" pitchFamily="18" charset="0"/>
              </a:rPr>
              <a:t>Introducing new varieties takes time, though – at least 6 years to have them productive</a:t>
            </a:r>
          </a:p>
          <a:p>
            <a:pPr marL="742950" lvl="1" indent="-285750" algn="just">
              <a:lnSpc>
                <a:spcPct val="120000"/>
              </a:lnSpc>
              <a:spcAft>
                <a:spcPts val="0"/>
              </a:spcAft>
              <a:buFont typeface="Courier New" panose="02070309020205020404" pitchFamily="49" charset="0"/>
              <a:buChar char="o"/>
            </a:pPr>
            <a:endParaRPr lang="de-DE" sz="15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sz="1500" dirty="0">
                <a:latin typeface="Calibri" panose="020F0502020204030204" pitchFamily="34" charset="0"/>
                <a:ea typeface="Calibri" panose="020F0502020204030204" pitchFamily="34" charset="0"/>
                <a:cs typeface="Times New Roman" panose="02020603050405020304" pitchFamily="18" charset="0"/>
              </a:rPr>
              <a:t>What would a climate smart litchi farm look like, and at what cost?</a:t>
            </a:r>
            <a:endParaRPr lang="de-DE" sz="15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Aft>
                <a:spcPts val="0"/>
              </a:spcAft>
              <a:buFont typeface="Courier New" panose="02070309020205020404" pitchFamily="49" charset="0"/>
              <a:buChar char="o"/>
            </a:pPr>
            <a:r>
              <a:rPr lang="en-GB" sz="1500" dirty="0">
                <a:latin typeface="Calibri" panose="020F0502020204030204" pitchFamily="34" charset="0"/>
                <a:ea typeface="Calibri" panose="020F0502020204030204" pitchFamily="34" charset="0"/>
                <a:cs typeface="Times New Roman" panose="02020603050405020304" pitchFamily="18" charset="0"/>
              </a:rPr>
              <a:t>We need the model farms to build farmer’s skills in more adapted litchi management </a:t>
            </a:r>
            <a:endParaRPr lang="de-DE" sz="15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Aft>
                <a:spcPts val="0"/>
              </a:spcAft>
              <a:buFont typeface="Courier New" panose="02070309020205020404" pitchFamily="49" charset="0"/>
              <a:buChar char="o"/>
            </a:pPr>
            <a:r>
              <a:rPr lang="en-GB" sz="1500" dirty="0">
                <a:latin typeface="Calibri" panose="020F0502020204030204" pitchFamily="34" charset="0"/>
                <a:ea typeface="Calibri" panose="020F0502020204030204" pitchFamily="34" charset="0"/>
                <a:cs typeface="Times New Roman" panose="02020603050405020304" pitchFamily="18" charset="0"/>
              </a:rPr>
              <a:t>Efficient fertiliser use, height of trees and spacing, girding to induce flowering, etc. </a:t>
            </a:r>
          </a:p>
          <a:p>
            <a:pPr marL="742950" lvl="1" indent="-285750" algn="just">
              <a:lnSpc>
                <a:spcPct val="120000"/>
              </a:lnSpc>
              <a:spcAft>
                <a:spcPts val="0"/>
              </a:spcAft>
              <a:buFont typeface="Courier New" panose="02070309020205020404" pitchFamily="49" charset="0"/>
              <a:buChar char="o"/>
            </a:pPr>
            <a:endParaRPr lang="de-DE" sz="15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sz="1500" dirty="0">
                <a:latin typeface="Calibri" panose="020F0502020204030204" pitchFamily="34" charset="0"/>
                <a:ea typeface="Calibri" panose="020F0502020204030204" pitchFamily="34" charset="0"/>
                <a:cs typeface="Times New Roman" panose="02020603050405020304" pitchFamily="18" charset="0"/>
              </a:rPr>
              <a:t>Gender sensitivity is key to projects – how many women are involved and what are the benefits for women?</a:t>
            </a:r>
            <a:endParaRPr lang="de-DE" sz="15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Aft>
                <a:spcPts val="0"/>
              </a:spcAft>
              <a:buFont typeface="Courier New" panose="02070309020205020404" pitchFamily="49" charset="0"/>
              <a:buChar char="o"/>
            </a:pPr>
            <a:r>
              <a:rPr lang="en-GB" sz="1500" dirty="0">
                <a:latin typeface="Calibri" panose="020F0502020204030204" pitchFamily="34" charset="0"/>
                <a:ea typeface="Calibri" panose="020F0502020204030204" pitchFamily="34" charset="0"/>
                <a:cs typeface="Times New Roman" panose="02020603050405020304" pitchFamily="18" charset="0"/>
              </a:rPr>
              <a:t>The president of the cooperatives is a lady</a:t>
            </a:r>
            <a:endParaRPr lang="de-DE" sz="15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Aft>
                <a:spcPts val="0"/>
              </a:spcAft>
              <a:buFont typeface="Courier New" panose="02070309020205020404" pitchFamily="49" charset="0"/>
              <a:buChar char="o"/>
            </a:pPr>
            <a:r>
              <a:rPr lang="en-GB" sz="1500" dirty="0">
                <a:latin typeface="Calibri" panose="020F0502020204030204" pitchFamily="34" charset="0"/>
                <a:ea typeface="Calibri" panose="020F0502020204030204" pitchFamily="34" charset="0"/>
                <a:cs typeface="Times New Roman" panose="02020603050405020304" pitchFamily="18" charset="0"/>
              </a:rPr>
              <a:t>25 members, 10 of them are women – in an orchard work load is less than in the field and women manage well – only putting the netting in place is a challenge</a:t>
            </a:r>
            <a:endParaRPr lang="de-DE" sz="1500" dirty="0">
              <a:latin typeface="Calibri" panose="020F0502020204030204" pitchFamily="34" charset="0"/>
              <a:ea typeface="Calibri" panose="020F0502020204030204" pitchFamily="34" charset="0"/>
              <a:cs typeface="Times New Roman" panose="02020603050405020304" pitchFamily="18" charset="0"/>
            </a:endParaRPr>
          </a:p>
          <a:p>
            <a:pPr marL="352425" lvl="1" indent="-352425" algn="just">
              <a:lnSpc>
                <a:spcPct val="120000"/>
              </a:lnSpc>
              <a:spcAft>
                <a:spcPts val="0"/>
              </a:spcAft>
              <a:buFont typeface="Symbol" panose="05050102010706020507" pitchFamily="18" charset="2"/>
              <a:buChar char="-"/>
            </a:pPr>
            <a:r>
              <a:rPr lang="en-GB" sz="1500" dirty="0">
                <a:latin typeface="Calibri" panose="020F0502020204030204" pitchFamily="34" charset="0"/>
                <a:ea typeface="Calibri" panose="020F0502020204030204" pitchFamily="34" charset="0"/>
                <a:cs typeface="Times New Roman" panose="02020603050405020304" pitchFamily="18" charset="0"/>
              </a:rPr>
              <a:t>Harvesting is done mainly through casual workers – sorting and packing as well</a:t>
            </a:r>
            <a:endParaRPr lang="de-DE" sz="1500" dirty="0">
              <a:latin typeface="Calibri" panose="020F0502020204030204" pitchFamily="34" charset="0"/>
              <a:ea typeface="Calibri" panose="020F0502020204030204" pitchFamily="34" charset="0"/>
              <a:cs typeface="Times New Roman" panose="02020603050405020304" pitchFamily="18" charset="0"/>
            </a:endParaRPr>
          </a:p>
          <a:p>
            <a:pPr marL="352425" lvl="1" indent="-352425" algn="just">
              <a:lnSpc>
                <a:spcPct val="120000"/>
              </a:lnSpc>
              <a:spcAft>
                <a:spcPts val="0"/>
              </a:spcAft>
              <a:buFont typeface="Symbol" panose="05050102010706020507" pitchFamily="18" charset="2"/>
              <a:buChar char="-"/>
            </a:pPr>
            <a:r>
              <a:rPr lang="en-GB" sz="1500" dirty="0">
                <a:latin typeface="Calibri" panose="020F0502020204030204" pitchFamily="34" charset="0"/>
                <a:ea typeface="Calibri" panose="020F0502020204030204" pitchFamily="34" charset="0"/>
                <a:cs typeface="Times New Roman" panose="02020603050405020304" pitchFamily="18" charset="0"/>
              </a:rPr>
              <a:t>Local buyers come to the orchard to buy in bulk. Exporters come at fruit setting to essentially ear mark which fruits/trees he will buy and he takes responsibility for the tree</a:t>
            </a:r>
            <a:endParaRPr lang="de-DE" sz="1500" dirty="0">
              <a:latin typeface="Calibri" panose="020F0502020204030204" pitchFamily="34" charset="0"/>
              <a:ea typeface="Calibri" panose="020F0502020204030204" pitchFamily="34" charset="0"/>
              <a:cs typeface="Times New Roman" panose="02020603050405020304" pitchFamily="18" charset="0"/>
            </a:endParaRPr>
          </a:p>
          <a:p>
            <a:pPr marL="352425" lvl="1" indent="-352425" algn="just">
              <a:lnSpc>
                <a:spcPct val="120000"/>
              </a:lnSpc>
              <a:spcAft>
                <a:spcPts val="600"/>
              </a:spcAft>
              <a:buFont typeface="Symbol" panose="05050102010706020507" pitchFamily="18" charset="2"/>
              <a:buChar char="-"/>
            </a:pPr>
            <a:r>
              <a:rPr lang="en-GB" sz="1500" dirty="0">
                <a:latin typeface="Calibri" panose="020F0502020204030204" pitchFamily="34" charset="0"/>
                <a:ea typeface="Calibri" panose="020F0502020204030204" pitchFamily="34" charset="0"/>
                <a:cs typeface="Times New Roman" panose="02020603050405020304" pitchFamily="18" charset="0"/>
              </a:rPr>
              <a:t>Bats and birds cause huge harvest losses - netting and wires with tent are placed to minimise bat invasions</a:t>
            </a:r>
            <a:endParaRPr lang="de-DE" sz="1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66911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5300" y="-228600"/>
            <a:ext cx="8153400" cy="1143000"/>
          </a:xfrm>
        </p:spPr>
        <p:txBody>
          <a:bodyPr/>
          <a:lstStyle/>
          <a:p>
            <a:r>
              <a:rPr lang="en-GB" sz="3600" dirty="0"/>
              <a:t>Action Plan Case 2:</a:t>
            </a:r>
            <a:r>
              <a:rPr lang="de-DE" sz="3600" dirty="0"/>
              <a:t> </a:t>
            </a:r>
            <a:r>
              <a:rPr lang="de-DE" sz="3600" dirty="0" err="1"/>
              <a:t>Litchi</a:t>
            </a:r>
            <a:endParaRPr lang="en-GB" sz="3600" dirty="0"/>
          </a:p>
        </p:txBody>
      </p:sp>
      <p:cxnSp>
        <p:nvCxnSpPr>
          <p:cNvPr id="3" name="Gerader Verbinder 2"/>
          <p:cNvCxnSpPr/>
          <p:nvPr/>
        </p:nvCxnSpPr>
        <p:spPr>
          <a:xfrm>
            <a:off x="0" y="6858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4" name="Foliennummernplatzhalter 3"/>
          <p:cNvSpPr>
            <a:spLocks noGrp="1"/>
          </p:cNvSpPr>
          <p:nvPr>
            <p:ph type="sldNum" sz="quarter" idx="12"/>
          </p:nvPr>
        </p:nvSpPr>
        <p:spPr/>
        <p:txBody>
          <a:bodyPr/>
          <a:lstStyle/>
          <a:p>
            <a:pPr>
              <a:defRPr/>
            </a:pPr>
            <a:fld id="{034DBEFC-2DBA-43BF-8C56-FABC31E27A4D}" type="slidenum">
              <a:rPr lang="en-US" smtClean="0"/>
              <a:pPr>
                <a:defRPr/>
              </a:pPr>
              <a:t>78</a:t>
            </a:fld>
            <a:endParaRPr lang="en-US"/>
          </a:p>
        </p:txBody>
      </p:sp>
      <p:pic>
        <p:nvPicPr>
          <p:cNvPr id="6" name="Grafik 5">
            <a:extLst>
              <a:ext uri="{FF2B5EF4-FFF2-40B4-BE49-F238E27FC236}">
                <a16:creationId xmlns:a16="http://schemas.microsoft.com/office/drawing/2014/main" xmlns="" id="{902821A9-536A-4626-8035-A921F14E144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90600" y="867086"/>
            <a:ext cx="7505700" cy="5717863"/>
          </a:xfrm>
          <a:prstGeom prst="rect">
            <a:avLst/>
          </a:prstGeom>
        </p:spPr>
      </p:pic>
    </p:spTree>
    <p:extLst>
      <p:ext uri="{BB962C8B-B14F-4D97-AF65-F5344CB8AC3E}">
        <p14:creationId xmlns:p14="http://schemas.microsoft.com/office/powerpoint/2010/main" val="16304642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0" y="2819400"/>
            <a:ext cx="8458200" cy="457200"/>
          </a:xfrm>
        </p:spPr>
        <p:txBody>
          <a:bodyPr/>
          <a:lstStyle/>
          <a:p>
            <a:pPr marL="0" indent="0" algn="ctr">
              <a:buNone/>
            </a:pPr>
            <a:r>
              <a:rPr lang="de-DE" sz="6000" dirty="0" err="1"/>
              <a:t>Tomato</a:t>
            </a:r>
            <a:endParaRPr lang="en-GB" sz="6000" dirty="0"/>
          </a:p>
        </p:txBody>
      </p:sp>
      <p:cxnSp>
        <p:nvCxnSpPr>
          <p:cNvPr id="4" name="Gerader Verbinder 3"/>
          <p:cNvCxnSpPr/>
          <p:nvPr/>
        </p:nvCxnSpPr>
        <p:spPr>
          <a:xfrm>
            <a:off x="0" y="1137874"/>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6" name="Titel 1"/>
          <p:cNvSpPr txBox="1">
            <a:spLocks/>
          </p:cNvSpPr>
          <p:nvPr/>
        </p:nvSpPr>
        <p:spPr bwMode="auto">
          <a:xfrm>
            <a:off x="609600" y="22302"/>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fr-FR" dirty="0" err="1"/>
              <a:t>Results</a:t>
            </a:r>
            <a:r>
              <a:rPr lang="fr-FR" dirty="0"/>
              <a:t> Case 3</a:t>
            </a:r>
            <a:endParaRPr lang="de-DE" dirty="0"/>
          </a:p>
        </p:txBody>
      </p:sp>
    </p:spTree>
    <p:extLst>
      <p:ext uri="{BB962C8B-B14F-4D97-AF65-F5344CB8AC3E}">
        <p14:creationId xmlns:p14="http://schemas.microsoft.com/office/powerpoint/2010/main" val="571587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r Verbinder 4"/>
          <p:cNvCxnSpPr/>
          <p:nvPr/>
        </p:nvCxnSpPr>
        <p:spPr>
          <a:xfrm>
            <a:off x="0" y="16002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4" name="Titel 3"/>
          <p:cNvSpPr>
            <a:spLocks noGrp="1"/>
          </p:cNvSpPr>
          <p:nvPr>
            <p:ph type="title"/>
          </p:nvPr>
        </p:nvSpPr>
        <p:spPr>
          <a:xfrm>
            <a:off x="0" y="228600"/>
            <a:ext cx="9144000" cy="1143000"/>
          </a:xfrm>
        </p:spPr>
        <p:txBody>
          <a:bodyPr/>
          <a:lstStyle/>
          <a:p>
            <a:r>
              <a:rPr lang="de-DE" dirty="0" err="1"/>
              <a:t>Address</a:t>
            </a:r>
            <a:r>
              <a:rPr lang="de-DE" dirty="0"/>
              <a:t> </a:t>
            </a:r>
            <a:r>
              <a:rPr lang="de-DE" dirty="0" err="1"/>
              <a:t>by</a:t>
            </a:r>
            <a:r>
              <a:rPr lang="de-DE" dirty="0"/>
              <a:t> </a:t>
            </a:r>
            <a:r>
              <a:rPr lang="en-GB" dirty="0"/>
              <a:t>Associate Professor </a:t>
            </a:r>
            <a:r>
              <a:rPr lang="en-GB" dirty="0" err="1"/>
              <a:t>Daneshwar</a:t>
            </a:r>
            <a:r>
              <a:rPr lang="en-GB" dirty="0"/>
              <a:t> </a:t>
            </a:r>
            <a:r>
              <a:rPr lang="en-GB" dirty="0" err="1"/>
              <a:t>Puchooa</a:t>
            </a:r>
            <a:r>
              <a:rPr lang="en-GB" dirty="0"/>
              <a:t>, Dean of the </a:t>
            </a:r>
            <a:r>
              <a:rPr lang="en-GB" dirty="0" err="1"/>
              <a:t>FoA</a:t>
            </a:r>
            <a:r>
              <a:rPr lang="en-GB" dirty="0"/>
              <a:t>, University of Mauritius </a:t>
            </a:r>
            <a:endParaRPr lang="fr-FR" dirty="0"/>
          </a:p>
        </p:txBody>
      </p:sp>
      <p:sp>
        <p:nvSpPr>
          <p:cNvPr id="2" name="Rechteck 1"/>
          <p:cNvSpPr/>
          <p:nvPr/>
        </p:nvSpPr>
        <p:spPr>
          <a:xfrm>
            <a:off x="0" y="1600200"/>
            <a:ext cx="9144000" cy="568745"/>
          </a:xfrm>
          <a:prstGeom prst="rect">
            <a:avLst/>
          </a:prstGeom>
        </p:spPr>
        <p:txBody>
          <a:bodyPr wrap="square">
            <a:spAutoFit/>
          </a:bodyPr>
          <a:lstStyle/>
          <a:p>
            <a:pPr>
              <a:lnSpc>
                <a:spcPct val="200000"/>
              </a:lnSpc>
              <a:spcBef>
                <a:spcPts val="120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hteck 2">
            <a:extLst>
              <a:ext uri="{FF2B5EF4-FFF2-40B4-BE49-F238E27FC236}">
                <a16:creationId xmlns:a16="http://schemas.microsoft.com/office/drawing/2014/main" xmlns="" id="{E51C8D27-8222-412B-B811-2C506B8440A8}"/>
              </a:ext>
            </a:extLst>
          </p:cNvPr>
          <p:cNvSpPr/>
          <p:nvPr/>
        </p:nvSpPr>
        <p:spPr>
          <a:xfrm>
            <a:off x="0" y="1762573"/>
            <a:ext cx="9144000" cy="5078313"/>
          </a:xfrm>
          <a:prstGeom prst="rect">
            <a:avLst/>
          </a:prstGeom>
        </p:spPr>
        <p:txBody>
          <a:bodyPr wrap="square">
            <a:spAutoFit/>
          </a:bodyPr>
          <a:lstStyle/>
          <a:p>
            <a:r>
              <a:rPr lang="en-GB" dirty="0">
                <a:latin typeface="+mj-lt"/>
              </a:rPr>
              <a:t>Associate Professor </a:t>
            </a:r>
            <a:r>
              <a:rPr lang="en-GB" dirty="0" err="1">
                <a:latin typeface="+mj-lt"/>
              </a:rPr>
              <a:t>Daneshwar</a:t>
            </a:r>
            <a:r>
              <a:rPr lang="en-GB" dirty="0">
                <a:latin typeface="+mj-lt"/>
              </a:rPr>
              <a:t> </a:t>
            </a:r>
            <a:r>
              <a:rPr lang="en-GB" dirty="0" err="1">
                <a:latin typeface="+mj-lt"/>
              </a:rPr>
              <a:t>Puchooa</a:t>
            </a:r>
            <a:r>
              <a:rPr lang="en-GB" dirty="0">
                <a:latin typeface="+mj-lt"/>
              </a:rPr>
              <a:t> welcomed and congratulated CCARDESA and the </a:t>
            </a:r>
            <a:r>
              <a:rPr lang="en-GB" dirty="0" err="1">
                <a:latin typeface="+mj-lt"/>
              </a:rPr>
              <a:t>FoA</a:t>
            </a:r>
            <a:r>
              <a:rPr lang="en-GB" dirty="0">
                <a:latin typeface="+mj-lt"/>
              </a:rPr>
              <a:t> for the upcoming training. He underlined that the Food and Agriculture Organisation (FAO) stated that the agriculture sector undergoes changes and challenges to feed an increasing world population and to ensure food security worldwide. Climate Change (CC) exacerbates and reduces agricultural production, but CSA is one key to globally increase the agricultural production. </a:t>
            </a:r>
          </a:p>
          <a:p>
            <a:r>
              <a:rPr lang="en-GB" dirty="0">
                <a:latin typeface="+mj-lt"/>
              </a:rPr>
              <a:t>The </a:t>
            </a:r>
            <a:r>
              <a:rPr lang="en-GB" dirty="0" err="1">
                <a:latin typeface="+mj-lt"/>
              </a:rPr>
              <a:t>FoA</a:t>
            </a:r>
            <a:r>
              <a:rPr lang="en-GB" dirty="0">
                <a:latin typeface="+mj-lt"/>
              </a:rPr>
              <a:t> responded to this challenge through the governments’ policy and incorporated Adaptation to CC. Another key to increase production lies in the domain of </a:t>
            </a:r>
            <a:r>
              <a:rPr lang="en-GB" dirty="0" err="1">
                <a:latin typeface="+mj-lt"/>
              </a:rPr>
              <a:t>agri</a:t>
            </a:r>
            <a:r>
              <a:rPr lang="en-GB" dirty="0">
                <a:latin typeface="+mj-lt"/>
              </a:rPr>
              <a:t>-science and technology. The </a:t>
            </a:r>
            <a:r>
              <a:rPr lang="en-GB" dirty="0" err="1">
                <a:latin typeface="+mj-lt"/>
              </a:rPr>
              <a:t>FoA</a:t>
            </a:r>
            <a:r>
              <a:rPr lang="en-GB" dirty="0">
                <a:latin typeface="+mj-lt"/>
              </a:rPr>
              <a:t> therefore strives to prepare their graduates for the science and private sector and updates its programmes to meet the needs. Further, the </a:t>
            </a:r>
            <a:r>
              <a:rPr lang="en-GB" dirty="0" err="1">
                <a:latin typeface="+mj-lt"/>
              </a:rPr>
              <a:t>FoA</a:t>
            </a:r>
            <a:r>
              <a:rPr lang="en-GB" dirty="0">
                <a:latin typeface="+mj-lt"/>
              </a:rPr>
              <a:t> embarked on the challenges of CC and CSA to support the agricultural sector to combat CC and to better adapt. In cooperation with the FAO, programmes on CSA have been developed. To further improve the performance of the sector, bio-agriculture is prompted in Mauritius. The Dean expressed the expectation that the CP training will enhance capacity building. He thanked CCARDESA and Mr. </a:t>
            </a:r>
            <a:r>
              <a:rPr lang="en-GB" dirty="0" err="1">
                <a:latin typeface="+mj-lt"/>
              </a:rPr>
              <a:t>Hardowar</a:t>
            </a:r>
            <a:r>
              <a:rPr lang="en-GB" dirty="0">
                <a:latin typeface="+mj-lt"/>
              </a:rPr>
              <a:t>, who make this training happen and reminded the audience that agriculture and land use change are a prominent source of greenhouse gases (GHG) and urged to look for opportunities to mitigate these. He concluded his address with a citation of Emmanuel Macron, President of France: </a:t>
            </a:r>
            <a:r>
              <a:rPr lang="en-GB" i="1" dirty="0">
                <a:latin typeface="+mj-lt"/>
              </a:rPr>
              <a:t>“Let us face it, there is no planet B.”</a:t>
            </a:r>
          </a:p>
        </p:txBody>
      </p:sp>
    </p:spTree>
    <p:extLst>
      <p:ext uri="{BB962C8B-B14F-4D97-AF65-F5344CB8AC3E}">
        <p14:creationId xmlns:p14="http://schemas.microsoft.com/office/powerpoint/2010/main" val="363370702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Module A.1 – </a:t>
            </a:r>
            <a:r>
              <a:rPr lang="de-DE" dirty="0" err="1"/>
              <a:t>current</a:t>
            </a:r>
            <a:r>
              <a:rPr lang="de-DE" dirty="0"/>
              <a:t> </a:t>
            </a:r>
            <a:r>
              <a:rPr lang="de-DE" dirty="0" err="1"/>
              <a:t>situation</a:t>
            </a:r>
            <a:r>
              <a:rPr lang="de-DE" dirty="0"/>
              <a:t> </a:t>
            </a:r>
            <a:br>
              <a:rPr lang="de-DE" dirty="0"/>
            </a:br>
            <a:r>
              <a:rPr lang="de-DE" dirty="0"/>
              <a:t>Case 3: </a:t>
            </a:r>
            <a:r>
              <a:rPr lang="de-DE" dirty="0" err="1"/>
              <a:t>Tomato</a:t>
            </a:r>
            <a:endParaRPr lang="de-DE" dirty="0"/>
          </a:p>
        </p:txBody>
      </p:sp>
      <p:cxnSp>
        <p:nvCxnSpPr>
          <p:cNvPr id="4" name="Gerader Verbinder 3"/>
          <p:cNvCxnSpPr/>
          <p:nvPr/>
        </p:nvCxnSpPr>
        <p:spPr>
          <a:xfrm>
            <a:off x="0" y="1137874"/>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pic>
        <p:nvPicPr>
          <p:cNvPr id="5" name="Grafik 4">
            <a:extLst>
              <a:ext uri="{FF2B5EF4-FFF2-40B4-BE49-F238E27FC236}">
                <a16:creationId xmlns:a16="http://schemas.microsoft.com/office/drawing/2014/main" xmlns="" id="{E9B81E55-EC0F-4715-9672-CF0023A0E31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2191397" y="-57795"/>
            <a:ext cx="5181619" cy="8040415"/>
          </a:xfrm>
          <a:prstGeom prst="rect">
            <a:avLst/>
          </a:prstGeom>
        </p:spPr>
      </p:pic>
    </p:spTree>
    <p:extLst>
      <p:ext uri="{BB962C8B-B14F-4D97-AF65-F5344CB8AC3E}">
        <p14:creationId xmlns:p14="http://schemas.microsoft.com/office/powerpoint/2010/main" val="242705669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Module A.2 – </a:t>
            </a:r>
            <a:r>
              <a:rPr lang="de-DE" dirty="0" err="1"/>
              <a:t>future</a:t>
            </a:r>
            <a:r>
              <a:rPr lang="de-DE" dirty="0"/>
              <a:t> </a:t>
            </a:r>
            <a:r>
              <a:rPr lang="de-DE" dirty="0" err="1"/>
              <a:t>situation</a:t>
            </a:r>
            <a:r>
              <a:rPr lang="de-DE" dirty="0"/>
              <a:t> </a:t>
            </a:r>
            <a:br>
              <a:rPr lang="de-DE" dirty="0"/>
            </a:br>
            <a:r>
              <a:rPr lang="de-DE" dirty="0"/>
              <a:t>Case 3: </a:t>
            </a:r>
            <a:r>
              <a:rPr lang="de-DE" dirty="0" err="1"/>
              <a:t>Tomato</a:t>
            </a:r>
            <a:endParaRPr lang="de-DE" dirty="0"/>
          </a:p>
        </p:txBody>
      </p:sp>
      <p:cxnSp>
        <p:nvCxnSpPr>
          <p:cNvPr id="4" name="Gerader Verbinder 3"/>
          <p:cNvCxnSpPr/>
          <p:nvPr/>
        </p:nvCxnSpPr>
        <p:spPr>
          <a:xfrm>
            <a:off x="0" y="1137874"/>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pic>
        <p:nvPicPr>
          <p:cNvPr id="5" name="Grafik 4">
            <a:extLst>
              <a:ext uri="{FF2B5EF4-FFF2-40B4-BE49-F238E27FC236}">
                <a16:creationId xmlns:a16="http://schemas.microsoft.com/office/drawing/2014/main" xmlns="" id="{B7C8B6E7-BB6B-4998-8828-11376F498CC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2400" y="1752600"/>
            <a:ext cx="8839200" cy="3657594"/>
          </a:xfrm>
          <a:prstGeom prst="rect">
            <a:avLst/>
          </a:prstGeom>
        </p:spPr>
      </p:pic>
    </p:spTree>
    <p:extLst>
      <p:ext uri="{BB962C8B-B14F-4D97-AF65-F5344CB8AC3E}">
        <p14:creationId xmlns:p14="http://schemas.microsoft.com/office/powerpoint/2010/main" val="347520521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1143000"/>
          </a:xfrm>
        </p:spPr>
        <p:txBody>
          <a:bodyPr/>
          <a:lstStyle/>
          <a:p>
            <a:r>
              <a:rPr lang="fr-FR" dirty="0"/>
              <a:t>Module B - Case 3: </a:t>
            </a:r>
            <a:r>
              <a:rPr lang="fr-FR" dirty="0" err="1"/>
              <a:t>Tomato</a:t>
            </a:r>
            <a:endParaRPr lang="fr-FR" dirty="0"/>
          </a:p>
        </p:txBody>
      </p:sp>
      <p:cxnSp>
        <p:nvCxnSpPr>
          <p:cNvPr id="4" name="Gerader Verbinder 3"/>
          <p:cNvCxnSpPr/>
          <p:nvPr/>
        </p:nvCxnSpPr>
        <p:spPr>
          <a:xfrm>
            <a:off x="0" y="7620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pic>
        <p:nvPicPr>
          <p:cNvPr id="5" name="Grafik 4">
            <a:extLst>
              <a:ext uri="{FF2B5EF4-FFF2-40B4-BE49-F238E27FC236}">
                <a16:creationId xmlns:a16="http://schemas.microsoft.com/office/drawing/2014/main" xmlns="" id="{735D359F-B427-4C39-BF81-988FB00D8F1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1708263" y="725732"/>
            <a:ext cx="5727474" cy="6277680"/>
          </a:xfrm>
          <a:prstGeom prst="rect">
            <a:avLst/>
          </a:prstGeom>
        </p:spPr>
      </p:pic>
    </p:spTree>
    <p:extLst>
      <p:ext uri="{BB962C8B-B14F-4D97-AF65-F5344CB8AC3E}">
        <p14:creationId xmlns:p14="http://schemas.microsoft.com/office/powerpoint/2010/main" val="2666635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5300" y="-304800"/>
            <a:ext cx="8153400" cy="1143000"/>
          </a:xfrm>
        </p:spPr>
        <p:txBody>
          <a:bodyPr/>
          <a:lstStyle/>
          <a:p>
            <a:r>
              <a:rPr lang="en-GB" sz="3600" dirty="0"/>
              <a:t>Module C - Case 3: Tomato</a:t>
            </a:r>
          </a:p>
        </p:txBody>
      </p:sp>
      <p:cxnSp>
        <p:nvCxnSpPr>
          <p:cNvPr id="3" name="Gerader Verbinder 2"/>
          <p:cNvCxnSpPr/>
          <p:nvPr/>
        </p:nvCxnSpPr>
        <p:spPr>
          <a:xfrm>
            <a:off x="0" y="5334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4" name="Foliennummernplatzhalter 3"/>
          <p:cNvSpPr>
            <a:spLocks noGrp="1"/>
          </p:cNvSpPr>
          <p:nvPr>
            <p:ph type="sldNum" sz="quarter" idx="12"/>
          </p:nvPr>
        </p:nvSpPr>
        <p:spPr/>
        <p:txBody>
          <a:bodyPr/>
          <a:lstStyle/>
          <a:p>
            <a:pPr>
              <a:defRPr/>
            </a:pPr>
            <a:fld id="{034DBEFC-2DBA-43BF-8C56-FABC31E27A4D}" type="slidenum">
              <a:rPr lang="en-US" smtClean="0"/>
              <a:pPr>
                <a:defRPr/>
              </a:pPr>
              <a:t>83</a:t>
            </a:fld>
            <a:endParaRPr lang="en-US"/>
          </a:p>
        </p:txBody>
      </p:sp>
      <p:pic>
        <p:nvPicPr>
          <p:cNvPr id="6" name="Grafik 5">
            <a:extLst>
              <a:ext uri="{FF2B5EF4-FFF2-40B4-BE49-F238E27FC236}">
                <a16:creationId xmlns:a16="http://schemas.microsoft.com/office/drawing/2014/main" xmlns="" id="{6303F075-6473-48C0-A2E4-B18560B063F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85800" y="609600"/>
            <a:ext cx="7787706" cy="6111869"/>
          </a:xfrm>
          <a:prstGeom prst="rect">
            <a:avLst/>
          </a:prstGeom>
        </p:spPr>
      </p:pic>
    </p:spTree>
    <p:extLst>
      <p:ext uri="{BB962C8B-B14F-4D97-AF65-F5344CB8AC3E}">
        <p14:creationId xmlns:p14="http://schemas.microsoft.com/office/powerpoint/2010/main" val="162992992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600200"/>
            <a:ext cx="8153400" cy="1143000"/>
          </a:xfrm>
        </p:spPr>
        <p:txBody>
          <a:bodyPr/>
          <a:lstStyle/>
          <a:p>
            <a:r>
              <a:rPr lang="en-GB" sz="3600" dirty="0"/>
              <a:t>Presentation of final adaptation measures Tomato</a:t>
            </a:r>
          </a:p>
        </p:txBody>
      </p:sp>
      <p:cxnSp>
        <p:nvCxnSpPr>
          <p:cNvPr id="3" name="Gerader Verbinder 2"/>
          <p:cNvCxnSpPr/>
          <p:nvPr/>
        </p:nvCxnSpPr>
        <p:spPr>
          <a:xfrm>
            <a:off x="0" y="35052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7" name="Foliennummernplatzhalter 6"/>
          <p:cNvSpPr>
            <a:spLocks noGrp="1"/>
          </p:cNvSpPr>
          <p:nvPr>
            <p:ph type="sldNum" sz="quarter" idx="12"/>
          </p:nvPr>
        </p:nvSpPr>
        <p:spPr/>
        <p:txBody>
          <a:bodyPr/>
          <a:lstStyle/>
          <a:p>
            <a:pPr>
              <a:defRPr/>
            </a:pPr>
            <a:fld id="{034DBEFC-2DBA-43BF-8C56-FABC31E27A4D}" type="slidenum">
              <a:rPr lang="en-US" smtClean="0"/>
              <a:pPr>
                <a:defRPr/>
              </a:pPr>
              <a:t>84</a:t>
            </a:fld>
            <a:endParaRPr lang="en-US"/>
          </a:p>
        </p:txBody>
      </p:sp>
    </p:spTree>
    <p:extLst>
      <p:ext uri="{BB962C8B-B14F-4D97-AF65-F5344CB8AC3E}">
        <p14:creationId xmlns:p14="http://schemas.microsoft.com/office/powerpoint/2010/main" val="62196591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BFB2F1-6703-3748-86F0-4968474C17A9}"/>
              </a:ext>
            </a:extLst>
          </p:cNvPr>
          <p:cNvSpPr>
            <a:spLocks noGrp="1"/>
          </p:cNvSpPr>
          <p:nvPr>
            <p:ph type="title"/>
          </p:nvPr>
        </p:nvSpPr>
        <p:spPr>
          <a:xfrm>
            <a:off x="666474" y="2349925"/>
            <a:ext cx="2624234" cy="2456442"/>
          </a:xfrm>
        </p:spPr>
        <p:txBody>
          <a:bodyPr>
            <a:noAutofit/>
          </a:bodyPr>
          <a:lstStyle/>
          <a:p>
            <a:r>
              <a:rPr lang="en-US" sz="4050" b="1" dirty="0"/>
              <a:t>Case Study: </a:t>
            </a:r>
            <a:r>
              <a:rPr lang="en-US" sz="6000" b="1" dirty="0"/>
              <a:t>Tomato</a:t>
            </a:r>
          </a:p>
        </p:txBody>
      </p:sp>
      <p:pic>
        <p:nvPicPr>
          <p:cNvPr id="8" name="Content Placeholder 7">
            <a:extLst>
              <a:ext uri="{FF2B5EF4-FFF2-40B4-BE49-F238E27FC236}">
                <a16:creationId xmlns:a16="http://schemas.microsoft.com/office/drawing/2014/main" xmlns="" id="{147D59A0-86F4-2D4B-BF5D-2B90FF59522D}"/>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6320118" y="2186744"/>
            <a:ext cx="2662517" cy="2275281"/>
          </a:xfrm>
        </p:spPr>
      </p:pic>
      <p:pic>
        <p:nvPicPr>
          <p:cNvPr id="5" name="Picture 4">
            <a:extLst>
              <a:ext uri="{FF2B5EF4-FFF2-40B4-BE49-F238E27FC236}">
                <a16:creationId xmlns:a16="http://schemas.microsoft.com/office/drawing/2014/main" xmlns="" id="{C79F4F7F-4645-1947-A5F7-AD75D6BDC1F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435422" y="2186744"/>
            <a:ext cx="2884695" cy="2275281"/>
          </a:xfrm>
          <a:prstGeom prst="rect">
            <a:avLst/>
          </a:prstGeom>
        </p:spPr>
      </p:pic>
      <p:sp>
        <p:nvSpPr>
          <p:cNvPr id="9" name="TextBox 8">
            <a:extLst>
              <a:ext uri="{FF2B5EF4-FFF2-40B4-BE49-F238E27FC236}">
                <a16:creationId xmlns:a16="http://schemas.microsoft.com/office/drawing/2014/main" xmlns="" id="{CC92C9FC-CDCD-8047-8ACE-658FBF4D55DA}"/>
              </a:ext>
            </a:extLst>
          </p:cNvPr>
          <p:cNvSpPr txBox="1"/>
          <p:nvPr/>
        </p:nvSpPr>
        <p:spPr>
          <a:xfrm>
            <a:off x="914401" y="4716556"/>
            <a:ext cx="7194176" cy="1546577"/>
          </a:xfrm>
          <a:prstGeom prst="rect">
            <a:avLst/>
          </a:prstGeom>
          <a:noFill/>
        </p:spPr>
        <p:txBody>
          <a:bodyPr wrap="square" rtlCol="0">
            <a:spAutoFit/>
          </a:bodyPr>
          <a:lstStyle/>
          <a:p>
            <a:pPr algn="ctr" defTabSz="342900" fontAlgn="auto">
              <a:spcBef>
                <a:spcPts val="0"/>
              </a:spcBef>
              <a:spcAft>
                <a:spcPts val="0"/>
              </a:spcAft>
            </a:pPr>
            <a:r>
              <a:rPr lang="en-US" sz="2700" b="1" dirty="0">
                <a:solidFill>
                  <a:prstClr val="black"/>
                </a:solidFill>
                <a:latin typeface="Century Gothic" panose="020B0502020202020204" pitchFamily="34" charset="0"/>
                <a:cs typeface="+mn-cs"/>
              </a:rPr>
              <a:t>Tackling Climate Change Workshop</a:t>
            </a:r>
          </a:p>
          <a:p>
            <a:pPr algn="ctr" defTabSz="342900" fontAlgn="auto">
              <a:spcBef>
                <a:spcPts val="0"/>
              </a:spcBef>
              <a:spcAft>
                <a:spcPts val="0"/>
              </a:spcAft>
            </a:pPr>
            <a:r>
              <a:rPr lang="en-US" dirty="0">
                <a:solidFill>
                  <a:prstClr val="black"/>
                </a:solidFill>
                <a:latin typeface="Century Gothic" panose="020B0502020202020204" pitchFamily="34" charset="0"/>
                <a:cs typeface="+mn-cs"/>
              </a:rPr>
              <a:t>Case Study Group Presentation</a:t>
            </a:r>
          </a:p>
          <a:p>
            <a:pPr algn="ctr" defTabSz="342900" fontAlgn="auto">
              <a:spcBef>
                <a:spcPts val="0"/>
              </a:spcBef>
              <a:spcAft>
                <a:spcPts val="0"/>
              </a:spcAft>
            </a:pPr>
            <a:r>
              <a:rPr lang="en-US" dirty="0">
                <a:solidFill>
                  <a:prstClr val="black"/>
                </a:solidFill>
                <a:latin typeface="Century Gothic" panose="020B0502020202020204" pitchFamily="34" charset="0"/>
                <a:cs typeface="+mn-cs"/>
              </a:rPr>
              <a:t>22/6/18</a:t>
            </a:r>
          </a:p>
          <a:p>
            <a:pPr algn="ctr" defTabSz="342900" fontAlgn="auto">
              <a:spcBef>
                <a:spcPts val="0"/>
              </a:spcBef>
              <a:spcAft>
                <a:spcPts val="0"/>
              </a:spcAft>
            </a:pPr>
            <a:r>
              <a:rPr lang="en-US" sz="1350" b="1" dirty="0">
                <a:solidFill>
                  <a:prstClr val="black"/>
                </a:solidFill>
                <a:latin typeface="Century Gothic" panose="020B0502020202020204" pitchFamily="34" charset="0"/>
                <a:cs typeface="+mn-cs"/>
              </a:rPr>
              <a:t>By: Ram, </a:t>
            </a:r>
            <a:r>
              <a:rPr lang="en-US" sz="1350" b="1" dirty="0" err="1">
                <a:solidFill>
                  <a:prstClr val="black"/>
                </a:solidFill>
                <a:latin typeface="Century Gothic" panose="020B0502020202020204" pitchFamily="34" charset="0"/>
                <a:cs typeface="+mn-cs"/>
              </a:rPr>
              <a:t>Hudaa</a:t>
            </a:r>
            <a:r>
              <a:rPr lang="en-US" sz="1350" b="1" dirty="0">
                <a:solidFill>
                  <a:prstClr val="black"/>
                </a:solidFill>
                <a:latin typeface="Century Gothic" panose="020B0502020202020204" pitchFamily="34" charset="0"/>
                <a:cs typeface="+mn-cs"/>
              </a:rPr>
              <a:t>, </a:t>
            </a:r>
            <a:r>
              <a:rPr lang="en-US" sz="1350" b="1" dirty="0" err="1">
                <a:solidFill>
                  <a:prstClr val="black"/>
                </a:solidFill>
                <a:latin typeface="Century Gothic" panose="020B0502020202020204" pitchFamily="34" charset="0"/>
                <a:cs typeface="+mn-cs"/>
              </a:rPr>
              <a:t>Shemida</a:t>
            </a:r>
            <a:r>
              <a:rPr lang="en-US" sz="1350" b="1" dirty="0">
                <a:solidFill>
                  <a:prstClr val="black"/>
                </a:solidFill>
                <a:latin typeface="Century Gothic" panose="020B0502020202020204" pitchFamily="34" charset="0"/>
                <a:cs typeface="+mn-cs"/>
              </a:rPr>
              <a:t>, Julia, Gerard, </a:t>
            </a:r>
            <a:r>
              <a:rPr lang="en-US" sz="1350" b="1" dirty="0" err="1">
                <a:solidFill>
                  <a:prstClr val="black"/>
                </a:solidFill>
                <a:latin typeface="Century Gothic" panose="020B0502020202020204" pitchFamily="34" charset="0"/>
                <a:cs typeface="+mn-cs"/>
              </a:rPr>
              <a:t>Appadou</a:t>
            </a:r>
            <a:endParaRPr lang="en-US" sz="1350" b="1" dirty="0">
              <a:solidFill>
                <a:prstClr val="black"/>
              </a:solidFill>
              <a:latin typeface="Century Gothic" panose="020B0502020202020204" pitchFamily="34" charset="0"/>
              <a:cs typeface="+mn-cs"/>
            </a:endParaRPr>
          </a:p>
          <a:p>
            <a:pPr algn="ctr" defTabSz="342900" fontAlgn="auto">
              <a:spcBef>
                <a:spcPts val="0"/>
              </a:spcBef>
              <a:spcAft>
                <a:spcPts val="0"/>
              </a:spcAft>
            </a:pPr>
            <a:endParaRPr lang="en-US" dirty="0">
              <a:solidFill>
                <a:prstClr val="black"/>
              </a:solidFill>
              <a:latin typeface="Century Gothic" panose="020B0502020202020204" pitchFamily="34" charset="0"/>
              <a:cs typeface="+mn-cs"/>
            </a:endParaRPr>
          </a:p>
        </p:txBody>
      </p:sp>
      <p:sp>
        <p:nvSpPr>
          <p:cNvPr id="11" name="Date Placeholder 9">
            <a:extLst>
              <a:ext uri="{FF2B5EF4-FFF2-40B4-BE49-F238E27FC236}">
                <a16:creationId xmlns:a16="http://schemas.microsoft.com/office/drawing/2014/main" xmlns="" id="{3CE0268E-6028-2E41-8002-225A9A312269}"/>
              </a:ext>
            </a:extLst>
          </p:cNvPr>
          <p:cNvSpPr>
            <a:spLocks noGrp="1"/>
          </p:cNvSpPr>
          <p:nvPr>
            <p:ph type="dt" sz="half" idx="10"/>
          </p:nvPr>
        </p:nvSpPr>
        <p:spPr>
          <a:xfrm>
            <a:off x="0" y="857250"/>
            <a:ext cx="2743200" cy="240030"/>
          </a:xfrm>
        </p:spPr>
        <p:txBody>
          <a:bodyPr/>
          <a:lstStyle/>
          <a:p>
            <a:pPr defTabSz="342900" fontAlgn="auto">
              <a:spcBef>
                <a:spcPts val="0"/>
              </a:spcBef>
              <a:spcAft>
                <a:spcPts val="0"/>
              </a:spcAft>
            </a:pPr>
            <a:fld id="{2B022F6B-7734-AC42-9BDE-514717D812BE}" type="datetime1">
              <a:rPr lang="en-US" sz="1500">
                <a:solidFill>
                  <a:prstClr val="black">
                    <a:tint val="75000"/>
                  </a:prstClr>
                </a:solidFill>
                <a:latin typeface="Rockwell" panose="02060603020205020403"/>
                <a:cs typeface="+mn-cs"/>
              </a:rPr>
              <a:pPr defTabSz="342900" fontAlgn="auto">
                <a:spcBef>
                  <a:spcPts val="0"/>
                </a:spcBef>
                <a:spcAft>
                  <a:spcPts val="0"/>
                </a:spcAft>
              </a:pPr>
              <a:t>1/16/2019</a:t>
            </a:fld>
            <a:endParaRPr lang="en-US" sz="1500" dirty="0">
              <a:solidFill>
                <a:prstClr val="black">
                  <a:tint val="75000"/>
                </a:prstClr>
              </a:solidFill>
              <a:latin typeface="Rockwell" panose="02060603020205020403"/>
              <a:cs typeface="+mn-cs"/>
            </a:endParaRPr>
          </a:p>
        </p:txBody>
      </p:sp>
    </p:spTree>
    <p:extLst>
      <p:ext uri="{BB962C8B-B14F-4D97-AF65-F5344CB8AC3E}">
        <p14:creationId xmlns:p14="http://schemas.microsoft.com/office/powerpoint/2010/main" val="279480537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CD8D57-F1C3-A349-AEDE-73E7E01D48BF}"/>
              </a:ext>
            </a:extLst>
          </p:cNvPr>
          <p:cNvSpPr>
            <a:spLocks noGrp="1"/>
          </p:cNvSpPr>
          <p:nvPr>
            <p:ph type="title"/>
          </p:nvPr>
        </p:nvSpPr>
        <p:spPr/>
        <p:txBody>
          <a:bodyPr>
            <a:normAutofit fontScale="90000"/>
          </a:bodyPr>
          <a:lstStyle/>
          <a:p>
            <a:r>
              <a:rPr lang="en-US" sz="4050" b="1" dirty="0">
                <a:latin typeface="Century Gothic" panose="020B0502020202020204" pitchFamily="34" charset="0"/>
              </a:rPr>
              <a:t>What is our system of interest?</a:t>
            </a:r>
          </a:p>
        </p:txBody>
      </p:sp>
      <p:sp>
        <p:nvSpPr>
          <p:cNvPr id="3" name="Content Placeholder 2">
            <a:extLst>
              <a:ext uri="{FF2B5EF4-FFF2-40B4-BE49-F238E27FC236}">
                <a16:creationId xmlns:a16="http://schemas.microsoft.com/office/drawing/2014/main" xmlns="" id="{6CD2F098-6FE9-594A-9306-A747F17F048D}"/>
              </a:ext>
            </a:extLst>
          </p:cNvPr>
          <p:cNvSpPr>
            <a:spLocks noGrp="1"/>
          </p:cNvSpPr>
          <p:nvPr>
            <p:ph idx="1"/>
          </p:nvPr>
        </p:nvSpPr>
        <p:spPr/>
        <p:txBody>
          <a:bodyPr>
            <a:normAutofit/>
          </a:bodyPr>
          <a:lstStyle/>
          <a:p>
            <a:pPr marL="0" indent="0" algn="ctr">
              <a:buNone/>
            </a:pPr>
            <a:r>
              <a:rPr lang="en-US" sz="3300" dirty="0">
                <a:latin typeface="Century Gothic" panose="020B0502020202020204" pitchFamily="34" charset="0"/>
              </a:rPr>
              <a:t>Open-field tomato cultivation in the North of Island of Mauritius</a:t>
            </a:r>
          </a:p>
        </p:txBody>
      </p:sp>
      <p:sp>
        <p:nvSpPr>
          <p:cNvPr id="5" name="Date Placeholder 9">
            <a:extLst>
              <a:ext uri="{FF2B5EF4-FFF2-40B4-BE49-F238E27FC236}">
                <a16:creationId xmlns:a16="http://schemas.microsoft.com/office/drawing/2014/main" xmlns="" id="{1691AB3F-371E-AA40-BA8D-C3A8C1D5BDEE}"/>
              </a:ext>
            </a:extLst>
          </p:cNvPr>
          <p:cNvSpPr>
            <a:spLocks noGrp="1"/>
          </p:cNvSpPr>
          <p:nvPr>
            <p:ph type="dt" sz="half" idx="10"/>
          </p:nvPr>
        </p:nvSpPr>
        <p:spPr>
          <a:xfrm>
            <a:off x="0" y="857250"/>
            <a:ext cx="2743200" cy="240030"/>
          </a:xfrm>
        </p:spPr>
        <p:txBody>
          <a:bodyPr/>
          <a:lstStyle/>
          <a:p>
            <a:pPr defTabSz="342900" fontAlgn="auto">
              <a:spcBef>
                <a:spcPts val="0"/>
              </a:spcBef>
              <a:spcAft>
                <a:spcPts val="0"/>
              </a:spcAft>
            </a:pPr>
            <a:fld id="{2B022F6B-7734-AC42-9BDE-514717D812BE}" type="datetime1">
              <a:rPr lang="en-US" sz="1500">
                <a:solidFill>
                  <a:prstClr val="black">
                    <a:tint val="75000"/>
                  </a:prstClr>
                </a:solidFill>
                <a:latin typeface="Rockwell" panose="02060603020205020403"/>
                <a:cs typeface="+mn-cs"/>
              </a:rPr>
              <a:pPr defTabSz="342900" fontAlgn="auto">
                <a:spcBef>
                  <a:spcPts val="0"/>
                </a:spcBef>
                <a:spcAft>
                  <a:spcPts val="0"/>
                </a:spcAft>
              </a:pPr>
              <a:t>1/16/2019</a:t>
            </a:fld>
            <a:endParaRPr lang="en-US" sz="1500" dirty="0">
              <a:solidFill>
                <a:prstClr val="black">
                  <a:tint val="75000"/>
                </a:prstClr>
              </a:solidFill>
              <a:latin typeface="Rockwell" panose="02060603020205020403"/>
              <a:cs typeface="+mn-cs"/>
            </a:endParaRPr>
          </a:p>
        </p:txBody>
      </p:sp>
    </p:spTree>
    <p:extLst>
      <p:ext uri="{BB962C8B-B14F-4D97-AF65-F5344CB8AC3E}">
        <p14:creationId xmlns:p14="http://schemas.microsoft.com/office/powerpoint/2010/main" val="260615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AD6C67-053D-A641-988F-E8507803008D}"/>
              </a:ext>
            </a:extLst>
          </p:cNvPr>
          <p:cNvSpPr>
            <a:spLocks noGrp="1"/>
          </p:cNvSpPr>
          <p:nvPr>
            <p:ph type="title"/>
          </p:nvPr>
        </p:nvSpPr>
        <p:spPr/>
        <p:txBody>
          <a:bodyPr>
            <a:noAutofit/>
          </a:bodyPr>
          <a:lstStyle/>
          <a:p>
            <a:r>
              <a:rPr lang="en-US" sz="2700" b="1" dirty="0">
                <a:latin typeface="Century Gothic" panose="020B0502020202020204" pitchFamily="34" charset="0"/>
              </a:rPr>
              <a:t>What is our development goal?</a:t>
            </a:r>
          </a:p>
        </p:txBody>
      </p:sp>
      <p:sp>
        <p:nvSpPr>
          <p:cNvPr id="3" name="Content Placeholder 2">
            <a:extLst>
              <a:ext uri="{FF2B5EF4-FFF2-40B4-BE49-F238E27FC236}">
                <a16:creationId xmlns:a16="http://schemas.microsoft.com/office/drawing/2014/main" xmlns="" id="{0D18E479-61DE-5D40-ADC7-71169BB6F64D}"/>
              </a:ext>
            </a:extLst>
          </p:cNvPr>
          <p:cNvSpPr>
            <a:spLocks noGrp="1"/>
          </p:cNvSpPr>
          <p:nvPr>
            <p:ph idx="1"/>
          </p:nvPr>
        </p:nvSpPr>
        <p:spPr/>
        <p:txBody>
          <a:bodyPr>
            <a:normAutofit/>
          </a:bodyPr>
          <a:lstStyle/>
          <a:p>
            <a:pPr marL="0" indent="0" algn="ctr">
              <a:buNone/>
            </a:pPr>
            <a:r>
              <a:rPr lang="en-US" sz="3300" dirty="0">
                <a:latin typeface="Century Gothic" panose="020B0502020202020204" pitchFamily="34" charset="0"/>
              </a:rPr>
              <a:t>To maintain tomato production during rainfall season and drought period</a:t>
            </a:r>
          </a:p>
        </p:txBody>
      </p:sp>
      <p:sp>
        <p:nvSpPr>
          <p:cNvPr id="5" name="Date Placeholder 9">
            <a:extLst>
              <a:ext uri="{FF2B5EF4-FFF2-40B4-BE49-F238E27FC236}">
                <a16:creationId xmlns:a16="http://schemas.microsoft.com/office/drawing/2014/main" xmlns="" id="{DA8662B2-0302-6544-A966-2CC1AA685D20}"/>
              </a:ext>
            </a:extLst>
          </p:cNvPr>
          <p:cNvSpPr>
            <a:spLocks noGrp="1"/>
          </p:cNvSpPr>
          <p:nvPr>
            <p:ph type="dt" sz="half" idx="10"/>
          </p:nvPr>
        </p:nvSpPr>
        <p:spPr>
          <a:xfrm>
            <a:off x="0" y="857250"/>
            <a:ext cx="2743200" cy="240030"/>
          </a:xfrm>
        </p:spPr>
        <p:txBody>
          <a:bodyPr/>
          <a:lstStyle/>
          <a:p>
            <a:pPr defTabSz="342900" fontAlgn="auto">
              <a:spcBef>
                <a:spcPts val="0"/>
              </a:spcBef>
              <a:spcAft>
                <a:spcPts val="0"/>
              </a:spcAft>
            </a:pPr>
            <a:fld id="{2B022F6B-7734-AC42-9BDE-514717D812BE}" type="datetime1">
              <a:rPr lang="en-US" sz="1500">
                <a:solidFill>
                  <a:prstClr val="black">
                    <a:tint val="75000"/>
                  </a:prstClr>
                </a:solidFill>
                <a:latin typeface="Rockwell" panose="02060603020205020403"/>
                <a:cs typeface="+mn-cs"/>
              </a:rPr>
              <a:pPr defTabSz="342900" fontAlgn="auto">
                <a:spcBef>
                  <a:spcPts val="0"/>
                </a:spcBef>
                <a:spcAft>
                  <a:spcPts val="0"/>
                </a:spcAft>
              </a:pPr>
              <a:t>1/16/2019</a:t>
            </a:fld>
            <a:endParaRPr lang="en-US" sz="1500" dirty="0">
              <a:solidFill>
                <a:prstClr val="black">
                  <a:tint val="75000"/>
                </a:prstClr>
              </a:solidFill>
              <a:latin typeface="Rockwell" panose="02060603020205020403"/>
              <a:cs typeface="+mn-cs"/>
            </a:endParaRPr>
          </a:p>
        </p:txBody>
      </p:sp>
    </p:spTree>
    <p:extLst>
      <p:ext uri="{BB962C8B-B14F-4D97-AF65-F5344CB8AC3E}">
        <p14:creationId xmlns:p14="http://schemas.microsoft.com/office/powerpoint/2010/main" val="283995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AE1D7B-D6FD-EA43-A516-D38100DDB90F}"/>
              </a:ext>
            </a:extLst>
          </p:cNvPr>
          <p:cNvSpPr>
            <a:spLocks noGrp="1"/>
          </p:cNvSpPr>
          <p:nvPr>
            <p:ph type="title"/>
          </p:nvPr>
        </p:nvSpPr>
        <p:spPr/>
        <p:txBody>
          <a:bodyPr>
            <a:noAutofit/>
          </a:bodyPr>
          <a:lstStyle/>
          <a:p>
            <a:r>
              <a:rPr lang="en-US" sz="2400" b="1" dirty="0">
                <a:latin typeface="Century Gothic" panose="020B0502020202020204" pitchFamily="34" charset="0"/>
              </a:rPr>
              <a:t>What are the climate hazards to which tomato cultivation in the North is exposed to?</a:t>
            </a:r>
          </a:p>
        </p:txBody>
      </p:sp>
      <p:sp>
        <p:nvSpPr>
          <p:cNvPr id="3" name="Content Placeholder 2">
            <a:extLst>
              <a:ext uri="{FF2B5EF4-FFF2-40B4-BE49-F238E27FC236}">
                <a16:creationId xmlns:a16="http://schemas.microsoft.com/office/drawing/2014/main" xmlns="" id="{F18EDEA6-5E08-844C-B8D0-2159DB170EBF}"/>
              </a:ext>
            </a:extLst>
          </p:cNvPr>
          <p:cNvSpPr>
            <a:spLocks noGrp="1"/>
          </p:cNvSpPr>
          <p:nvPr>
            <p:ph idx="1"/>
          </p:nvPr>
        </p:nvSpPr>
        <p:spPr>
          <a:xfrm>
            <a:off x="3576919" y="1459639"/>
            <a:ext cx="5446058" cy="3936467"/>
          </a:xfrm>
        </p:spPr>
        <p:txBody>
          <a:bodyPr>
            <a:normAutofit/>
          </a:bodyPr>
          <a:lstStyle/>
          <a:p>
            <a:r>
              <a:rPr lang="en-US" sz="2700" dirty="0">
                <a:latin typeface="Century Gothic" panose="020B0502020202020204" pitchFamily="34" charset="0"/>
              </a:rPr>
              <a:t>(</a:t>
            </a:r>
            <a:r>
              <a:rPr lang="en-US" sz="2700" dirty="0" err="1">
                <a:latin typeface="Century Gothic" panose="020B0502020202020204" pitchFamily="34" charset="0"/>
              </a:rPr>
              <a:t>i</a:t>
            </a:r>
            <a:r>
              <a:rPr lang="en-US" sz="2700" dirty="0">
                <a:latin typeface="Century Gothic" panose="020B0502020202020204" pitchFamily="34" charset="0"/>
              </a:rPr>
              <a:t>) Heavy rainfall</a:t>
            </a:r>
          </a:p>
          <a:p>
            <a:r>
              <a:rPr lang="en-US" sz="2700" dirty="0">
                <a:latin typeface="Century Gothic" panose="020B0502020202020204" pitchFamily="34" charset="0"/>
              </a:rPr>
              <a:t>(ii) Flooding</a:t>
            </a:r>
          </a:p>
          <a:p>
            <a:r>
              <a:rPr lang="en-US" sz="2700" dirty="0">
                <a:latin typeface="Century Gothic" panose="020B0502020202020204" pitchFamily="34" charset="0"/>
              </a:rPr>
              <a:t>(iii) Drought</a:t>
            </a:r>
          </a:p>
          <a:p>
            <a:r>
              <a:rPr lang="en-US" sz="2700" dirty="0">
                <a:latin typeface="Century Gothic" panose="020B0502020202020204" pitchFamily="34" charset="0"/>
              </a:rPr>
              <a:t>(iv) High summer temperature</a:t>
            </a:r>
          </a:p>
        </p:txBody>
      </p:sp>
      <p:sp>
        <p:nvSpPr>
          <p:cNvPr id="4" name="TextBox 3">
            <a:extLst>
              <a:ext uri="{FF2B5EF4-FFF2-40B4-BE49-F238E27FC236}">
                <a16:creationId xmlns:a16="http://schemas.microsoft.com/office/drawing/2014/main" xmlns="" id="{2A6A2ADD-0698-BB41-B84A-55CD19CB4B8B}"/>
              </a:ext>
            </a:extLst>
          </p:cNvPr>
          <p:cNvSpPr txBox="1"/>
          <p:nvPr/>
        </p:nvSpPr>
        <p:spPr>
          <a:xfrm>
            <a:off x="0" y="1097281"/>
            <a:ext cx="9144000" cy="507831"/>
          </a:xfrm>
          <a:prstGeom prst="rect">
            <a:avLst/>
          </a:prstGeom>
          <a:noFill/>
        </p:spPr>
        <p:txBody>
          <a:bodyPr wrap="square" rtlCol="0">
            <a:spAutoFit/>
          </a:bodyPr>
          <a:lstStyle/>
          <a:p>
            <a:pPr algn="ctr" defTabSz="342900" fontAlgn="auto">
              <a:spcBef>
                <a:spcPts val="0"/>
              </a:spcBef>
              <a:spcAft>
                <a:spcPts val="0"/>
              </a:spcAft>
            </a:pPr>
            <a:r>
              <a:rPr lang="en-US" sz="2700" b="1" dirty="0">
                <a:solidFill>
                  <a:prstClr val="black"/>
                </a:solidFill>
                <a:latin typeface="Century Gothic" panose="020B0502020202020204" pitchFamily="34" charset="0"/>
                <a:cs typeface="+mn-cs"/>
              </a:rPr>
              <a:t>Assessing the risk and defining the need for action</a:t>
            </a:r>
          </a:p>
        </p:txBody>
      </p:sp>
      <p:sp>
        <p:nvSpPr>
          <p:cNvPr id="6" name="Date Placeholder 9">
            <a:extLst>
              <a:ext uri="{FF2B5EF4-FFF2-40B4-BE49-F238E27FC236}">
                <a16:creationId xmlns:a16="http://schemas.microsoft.com/office/drawing/2014/main" xmlns="" id="{37782C67-64C4-F946-B655-53604E7A2CEF}"/>
              </a:ext>
            </a:extLst>
          </p:cNvPr>
          <p:cNvSpPr>
            <a:spLocks noGrp="1"/>
          </p:cNvSpPr>
          <p:nvPr>
            <p:ph type="dt" sz="half" idx="10"/>
          </p:nvPr>
        </p:nvSpPr>
        <p:spPr>
          <a:xfrm>
            <a:off x="0" y="857250"/>
            <a:ext cx="2743200" cy="240030"/>
          </a:xfrm>
        </p:spPr>
        <p:txBody>
          <a:bodyPr/>
          <a:lstStyle/>
          <a:p>
            <a:pPr defTabSz="342900" fontAlgn="auto">
              <a:spcBef>
                <a:spcPts val="0"/>
              </a:spcBef>
              <a:spcAft>
                <a:spcPts val="0"/>
              </a:spcAft>
            </a:pPr>
            <a:fld id="{2B022F6B-7734-AC42-9BDE-514717D812BE}" type="datetime1">
              <a:rPr lang="en-US" sz="1500">
                <a:solidFill>
                  <a:prstClr val="black">
                    <a:tint val="75000"/>
                  </a:prstClr>
                </a:solidFill>
                <a:latin typeface="Rockwell" panose="02060603020205020403"/>
                <a:cs typeface="+mn-cs"/>
              </a:rPr>
              <a:pPr defTabSz="342900" fontAlgn="auto">
                <a:spcBef>
                  <a:spcPts val="0"/>
                </a:spcBef>
                <a:spcAft>
                  <a:spcPts val="0"/>
                </a:spcAft>
              </a:pPr>
              <a:t>1/16/2019</a:t>
            </a:fld>
            <a:endParaRPr lang="en-US" sz="1500" dirty="0">
              <a:solidFill>
                <a:prstClr val="black">
                  <a:tint val="75000"/>
                </a:prstClr>
              </a:solidFill>
              <a:latin typeface="Rockwell" panose="02060603020205020403"/>
              <a:cs typeface="+mn-cs"/>
            </a:endParaRPr>
          </a:p>
        </p:txBody>
      </p:sp>
    </p:spTree>
    <p:extLst>
      <p:ext uri="{BB962C8B-B14F-4D97-AF65-F5344CB8AC3E}">
        <p14:creationId xmlns:p14="http://schemas.microsoft.com/office/powerpoint/2010/main" val="154261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3EEF2A-B037-AD44-82E6-32FCB0CF0A81}"/>
              </a:ext>
            </a:extLst>
          </p:cNvPr>
          <p:cNvSpPr>
            <a:spLocks noGrp="1"/>
          </p:cNvSpPr>
          <p:nvPr>
            <p:ph type="title"/>
          </p:nvPr>
        </p:nvSpPr>
        <p:spPr/>
        <p:txBody>
          <a:bodyPr>
            <a:noAutofit/>
          </a:bodyPr>
          <a:lstStyle/>
          <a:p>
            <a:r>
              <a:rPr lang="en-US" sz="2850" b="1" dirty="0"/>
              <a:t>What are the high risk impacts on tomato cultivation in the North?</a:t>
            </a:r>
          </a:p>
        </p:txBody>
      </p:sp>
      <p:sp>
        <p:nvSpPr>
          <p:cNvPr id="3" name="Content Placeholder 2">
            <a:extLst>
              <a:ext uri="{FF2B5EF4-FFF2-40B4-BE49-F238E27FC236}">
                <a16:creationId xmlns:a16="http://schemas.microsoft.com/office/drawing/2014/main" xmlns="" id="{8DAAA984-BE13-0B43-9D23-A6AB71A651A3}"/>
              </a:ext>
            </a:extLst>
          </p:cNvPr>
          <p:cNvSpPr>
            <a:spLocks noGrp="1"/>
          </p:cNvSpPr>
          <p:nvPr>
            <p:ph idx="1"/>
          </p:nvPr>
        </p:nvSpPr>
        <p:spPr>
          <a:xfrm>
            <a:off x="3906071" y="1836157"/>
            <a:ext cx="4711405" cy="3936467"/>
          </a:xfrm>
        </p:spPr>
        <p:txBody>
          <a:bodyPr>
            <a:noAutofit/>
          </a:bodyPr>
          <a:lstStyle/>
          <a:p>
            <a:r>
              <a:rPr lang="en-US" sz="2400" b="1" u="sng" dirty="0">
                <a:latin typeface="Century Gothic" panose="020B0502020202020204" pitchFamily="34" charset="0"/>
              </a:rPr>
              <a:t>Biophysical damage:</a:t>
            </a:r>
          </a:p>
          <a:p>
            <a:pPr lvl="1"/>
            <a:r>
              <a:rPr lang="en-US" sz="2250" dirty="0">
                <a:latin typeface="Century Gothic" panose="020B0502020202020204" pitchFamily="34" charset="0"/>
              </a:rPr>
              <a:t>Leaching of nutrients to aquifers and water bodies  </a:t>
            </a:r>
          </a:p>
          <a:p>
            <a:pPr lvl="1"/>
            <a:r>
              <a:rPr lang="en-US" sz="2250" dirty="0">
                <a:latin typeface="Century Gothic" panose="020B0502020202020204" pitchFamily="34" charset="0"/>
              </a:rPr>
              <a:t>Eutrophication of water bodies </a:t>
            </a:r>
            <a:r>
              <a:rPr lang="en-US" sz="2250" dirty="0">
                <a:latin typeface="Century Gothic" panose="020B0502020202020204" pitchFamily="34" charset="0"/>
                <a:sym typeface="Wingdings" pitchFamily="2" charset="2"/>
              </a:rPr>
              <a:t> Harmful algal blooms</a:t>
            </a:r>
            <a:endParaRPr lang="en-US" sz="2250" dirty="0">
              <a:latin typeface="Century Gothic" panose="020B0502020202020204" pitchFamily="34" charset="0"/>
            </a:endParaRPr>
          </a:p>
          <a:p>
            <a:pPr lvl="1"/>
            <a:r>
              <a:rPr lang="en-US" sz="2250" dirty="0">
                <a:latin typeface="Century Gothic" panose="020B0502020202020204" pitchFamily="34" charset="0"/>
              </a:rPr>
              <a:t>Heavy crop damage</a:t>
            </a:r>
          </a:p>
          <a:p>
            <a:pPr lvl="1"/>
            <a:r>
              <a:rPr lang="en-US" sz="2100" dirty="0">
                <a:latin typeface="Century Gothic" panose="020B0502020202020204" pitchFamily="34" charset="0"/>
              </a:rPr>
              <a:t>Impairment of tomato quality</a:t>
            </a:r>
            <a:endParaRPr lang="en-US" sz="2250" dirty="0">
              <a:latin typeface="Century Gothic" panose="020B0502020202020204" pitchFamily="34" charset="0"/>
            </a:endParaRPr>
          </a:p>
          <a:p>
            <a:r>
              <a:rPr lang="en-US" sz="2400" b="1" u="sng" dirty="0">
                <a:latin typeface="Century Gothic" panose="020B0502020202020204" pitchFamily="34" charset="0"/>
              </a:rPr>
              <a:t>Socio-economic damage</a:t>
            </a:r>
          </a:p>
          <a:p>
            <a:pPr lvl="1"/>
            <a:r>
              <a:rPr lang="en-US" sz="2250" dirty="0">
                <a:latin typeface="Century Gothic" panose="020B0502020202020204" pitchFamily="34" charset="0"/>
              </a:rPr>
              <a:t>Severe yield decrease</a:t>
            </a:r>
          </a:p>
          <a:p>
            <a:pPr lvl="1"/>
            <a:r>
              <a:rPr lang="en-US" sz="2250" dirty="0">
                <a:latin typeface="Century Gothic" panose="020B0502020202020204" pitchFamily="34" charset="0"/>
              </a:rPr>
              <a:t>Loss of farmers’ income</a:t>
            </a:r>
          </a:p>
          <a:p>
            <a:endParaRPr lang="en-US" sz="2400" dirty="0">
              <a:latin typeface="Century Gothic" panose="020B0502020202020204" pitchFamily="34" charset="0"/>
            </a:endParaRPr>
          </a:p>
        </p:txBody>
      </p:sp>
      <p:sp>
        <p:nvSpPr>
          <p:cNvPr id="5" name="Date Placeholder 9">
            <a:extLst>
              <a:ext uri="{FF2B5EF4-FFF2-40B4-BE49-F238E27FC236}">
                <a16:creationId xmlns:a16="http://schemas.microsoft.com/office/drawing/2014/main" xmlns="" id="{9FFC6F8B-EF41-EC48-8DC8-74240DED3BD3}"/>
              </a:ext>
            </a:extLst>
          </p:cNvPr>
          <p:cNvSpPr>
            <a:spLocks noGrp="1"/>
          </p:cNvSpPr>
          <p:nvPr>
            <p:ph type="dt" sz="half" idx="10"/>
          </p:nvPr>
        </p:nvSpPr>
        <p:spPr>
          <a:xfrm>
            <a:off x="0" y="857250"/>
            <a:ext cx="2743200" cy="240030"/>
          </a:xfrm>
        </p:spPr>
        <p:txBody>
          <a:bodyPr/>
          <a:lstStyle/>
          <a:p>
            <a:pPr defTabSz="342900" fontAlgn="auto">
              <a:spcBef>
                <a:spcPts val="0"/>
              </a:spcBef>
              <a:spcAft>
                <a:spcPts val="0"/>
              </a:spcAft>
            </a:pPr>
            <a:fld id="{2B022F6B-7734-AC42-9BDE-514717D812BE}" type="datetime1">
              <a:rPr lang="en-US" sz="1500">
                <a:solidFill>
                  <a:prstClr val="black">
                    <a:tint val="75000"/>
                  </a:prstClr>
                </a:solidFill>
                <a:latin typeface="Rockwell" panose="02060603020205020403"/>
                <a:cs typeface="+mn-cs"/>
              </a:rPr>
              <a:pPr defTabSz="342900" fontAlgn="auto">
                <a:spcBef>
                  <a:spcPts val="0"/>
                </a:spcBef>
                <a:spcAft>
                  <a:spcPts val="0"/>
                </a:spcAft>
              </a:pPr>
              <a:t>1/16/2019</a:t>
            </a:fld>
            <a:endParaRPr lang="en-US" sz="1500" dirty="0">
              <a:solidFill>
                <a:prstClr val="black">
                  <a:tint val="75000"/>
                </a:prstClr>
              </a:solidFill>
              <a:latin typeface="Rockwell" panose="02060603020205020403"/>
              <a:cs typeface="+mn-cs"/>
            </a:endParaRPr>
          </a:p>
        </p:txBody>
      </p:sp>
    </p:spTree>
    <p:extLst>
      <p:ext uri="{BB962C8B-B14F-4D97-AF65-F5344CB8AC3E}">
        <p14:creationId xmlns:p14="http://schemas.microsoft.com/office/powerpoint/2010/main" val="893867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r Verbinder 4"/>
          <p:cNvCxnSpPr/>
          <p:nvPr/>
        </p:nvCxnSpPr>
        <p:spPr>
          <a:xfrm>
            <a:off x="0" y="16002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4" name="Titel 3"/>
          <p:cNvSpPr>
            <a:spLocks noGrp="1"/>
          </p:cNvSpPr>
          <p:nvPr>
            <p:ph type="title"/>
          </p:nvPr>
        </p:nvSpPr>
        <p:spPr>
          <a:xfrm>
            <a:off x="0" y="228600"/>
            <a:ext cx="9144000" cy="1143000"/>
          </a:xfrm>
        </p:spPr>
        <p:txBody>
          <a:bodyPr/>
          <a:lstStyle/>
          <a:p>
            <a:r>
              <a:rPr lang="de-DE" dirty="0"/>
              <a:t>Welcome </a:t>
            </a:r>
            <a:r>
              <a:rPr lang="de-DE" dirty="0" err="1"/>
              <a:t>address</a:t>
            </a:r>
            <a:r>
              <a:rPr lang="de-DE" dirty="0"/>
              <a:t> and </a:t>
            </a:r>
            <a:r>
              <a:rPr lang="de-DE" dirty="0" err="1"/>
              <a:t>launching</a:t>
            </a:r>
            <a:r>
              <a:rPr lang="de-DE" dirty="0"/>
              <a:t> </a:t>
            </a:r>
            <a:r>
              <a:rPr lang="de-DE" dirty="0" err="1"/>
              <a:t>by</a:t>
            </a:r>
            <a:r>
              <a:rPr lang="de-DE" dirty="0"/>
              <a:t> Professor </a:t>
            </a:r>
            <a:r>
              <a:rPr lang="de-DE" dirty="0" err="1"/>
              <a:t>Dhanjay</a:t>
            </a:r>
            <a:r>
              <a:rPr lang="de-DE" dirty="0"/>
              <a:t> </a:t>
            </a:r>
            <a:r>
              <a:rPr lang="de-DE" dirty="0" err="1"/>
              <a:t>Jhurry</a:t>
            </a:r>
            <a:r>
              <a:rPr lang="de-DE" dirty="0"/>
              <a:t>, </a:t>
            </a:r>
            <a:br>
              <a:rPr lang="de-DE" dirty="0"/>
            </a:br>
            <a:r>
              <a:rPr lang="de-DE" dirty="0"/>
              <a:t>CSK, </a:t>
            </a:r>
            <a:r>
              <a:rPr lang="de-DE" dirty="0" err="1"/>
              <a:t>Vice</a:t>
            </a:r>
            <a:r>
              <a:rPr lang="de-DE" dirty="0"/>
              <a:t>-Chancellor </a:t>
            </a:r>
            <a:r>
              <a:rPr lang="de-DE" dirty="0" err="1"/>
              <a:t>of</a:t>
            </a:r>
            <a:r>
              <a:rPr lang="de-DE" dirty="0"/>
              <a:t> </a:t>
            </a:r>
            <a:r>
              <a:rPr lang="de-DE" dirty="0" err="1"/>
              <a:t>the</a:t>
            </a:r>
            <a:r>
              <a:rPr lang="de-DE" dirty="0"/>
              <a:t> </a:t>
            </a:r>
            <a:r>
              <a:rPr lang="de-DE" dirty="0" err="1"/>
              <a:t>UoM</a:t>
            </a:r>
            <a:r>
              <a:rPr lang="de-DE" dirty="0"/>
              <a:t> </a:t>
            </a:r>
            <a:endParaRPr lang="fr-FR" dirty="0"/>
          </a:p>
        </p:txBody>
      </p:sp>
      <p:sp>
        <p:nvSpPr>
          <p:cNvPr id="6" name="Rechteck 5">
            <a:extLst>
              <a:ext uri="{FF2B5EF4-FFF2-40B4-BE49-F238E27FC236}">
                <a16:creationId xmlns:a16="http://schemas.microsoft.com/office/drawing/2014/main" xmlns="" id="{F22C7B9E-BC2D-4342-B610-236999532EB6}"/>
              </a:ext>
            </a:extLst>
          </p:cNvPr>
          <p:cNvSpPr/>
          <p:nvPr/>
        </p:nvSpPr>
        <p:spPr>
          <a:xfrm>
            <a:off x="0" y="1600200"/>
            <a:ext cx="9144000" cy="5355312"/>
          </a:xfrm>
          <a:prstGeom prst="rect">
            <a:avLst/>
          </a:prstGeom>
        </p:spPr>
        <p:txBody>
          <a:bodyPr wrap="square">
            <a:spAutoFit/>
          </a:bodyPr>
          <a:lstStyle/>
          <a:p>
            <a:r>
              <a:rPr lang="en-GB" dirty="0">
                <a:latin typeface="+mj-lt"/>
              </a:rPr>
              <a:t>Prof. </a:t>
            </a:r>
            <a:r>
              <a:rPr lang="en-GB" dirty="0" err="1">
                <a:latin typeface="+mj-lt"/>
              </a:rPr>
              <a:t>Jhurry</a:t>
            </a:r>
            <a:r>
              <a:rPr lang="en-GB" dirty="0">
                <a:latin typeface="+mj-lt"/>
              </a:rPr>
              <a:t> welcomed everybody to the workshop and stated that CC is a reality and a major cause of concern, not only in the agricultural sector, but also in the public and private sector. During the Conference of the Parties (CoP) 21 at Paris, the first binding agreement to reduce GHG has been negotiated by the parties (Paris Agreement).  </a:t>
            </a:r>
          </a:p>
          <a:p>
            <a:endParaRPr lang="en-GB" dirty="0">
              <a:latin typeface="+mj-lt"/>
            </a:endParaRPr>
          </a:p>
          <a:p>
            <a:r>
              <a:rPr lang="en-GB" dirty="0">
                <a:latin typeface="+mj-lt"/>
              </a:rPr>
              <a:t>CSA is recognized as crucial to increase food productivity. The FAO acknowledges the importance of CSA. Both adaptation to CC and also mitigation strategies to reduce Greenhouse Gases (GHG) require enabling policies, but there are still barriers for adaptation, e.g. correlated to social aspects. </a:t>
            </a:r>
          </a:p>
          <a:p>
            <a:endParaRPr lang="en-GB" dirty="0">
              <a:latin typeface="+mj-lt"/>
            </a:endParaRPr>
          </a:p>
          <a:p>
            <a:r>
              <a:rPr lang="en-GB" dirty="0">
                <a:latin typeface="+mj-lt"/>
              </a:rPr>
              <a:t>Prof. </a:t>
            </a:r>
            <a:r>
              <a:rPr lang="en-GB" dirty="0" err="1">
                <a:latin typeface="+mj-lt"/>
              </a:rPr>
              <a:t>Jhurry</a:t>
            </a:r>
            <a:r>
              <a:rPr lang="en-GB" dirty="0">
                <a:latin typeface="+mj-lt"/>
              </a:rPr>
              <a:t> reminded the audience that the world needs to shift to a more sustainable use of resources to reduce GHG and thus protect the biodiversity of the planet. This asks for more investment for research and development. Food supply chains also need to be linked to urban markets and require a sound price policy. Capacity building is needed to effectively respond to these challenges. The UoM already stablished poles for bio-farming and CSA. The private sector, academia and research are needed to look for CSA technologies and to join forces. </a:t>
            </a:r>
          </a:p>
          <a:p>
            <a:endParaRPr lang="en-GB" dirty="0">
              <a:latin typeface="+mj-lt"/>
            </a:endParaRPr>
          </a:p>
          <a:p>
            <a:r>
              <a:rPr lang="en-GB" dirty="0">
                <a:latin typeface="+mj-lt"/>
              </a:rPr>
              <a:t>He is looking forward to working together on these important topics and wishes a fruitful training. </a:t>
            </a:r>
            <a:endParaRPr lang="en-GB" dirty="0"/>
          </a:p>
        </p:txBody>
      </p:sp>
    </p:spTree>
    <p:extLst>
      <p:ext uri="{BB962C8B-B14F-4D97-AF65-F5344CB8AC3E}">
        <p14:creationId xmlns:p14="http://schemas.microsoft.com/office/powerpoint/2010/main" val="180644035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0CC5FD-7CEF-6C49-9CB3-5E9429530094}"/>
              </a:ext>
            </a:extLst>
          </p:cNvPr>
          <p:cNvSpPr>
            <a:spLocks noGrp="1"/>
          </p:cNvSpPr>
          <p:nvPr>
            <p:ph type="title"/>
          </p:nvPr>
        </p:nvSpPr>
        <p:spPr/>
        <p:txBody>
          <a:bodyPr>
            <a:noAutofit/>
          </a:bodyPr>
          <a:lstStyle/>
          <a:p>
            <a:r>
              <a:rPr lang="en-US" sz="2400" b="1" dirty="0">
                <a:latin typeface="Century Gothic" panose="020B0502020202020204" pitchFamily="34" charset="0"/>
              </a:rPr>
              <a:t>Can climate-smart agriculture approaches be adopted for the tomato crop?</a:t>
            </a:r>
          </a:p>
        </p:txBody>
      </p:sp>
      <p:graphicFrame>
        <p:nvGraphicFramePr>
          <p:cNvPr id="12" name="Content Placeholder 11">
            <a:extLst>
              <a:ext uri="{FF2B5EF4-FFF2-40B4-BE49-F238E27FC236}">
                <a16:creationId xmlns:a16="http://schemas.microsoft.com/office/drawing/2014/main" xmlns="" id="{1EF43E33-9BBF-7B42-ABF4-9C866932EE6E}"/>
              </a:ext>
            </a:extLst>
          </p:cNvPr>
          <p:cNvGraphicFramePr>
            <a:graphicFrameLocks noGrp="1"/>
          </p:cNvGraphicFramePr>
          <p:nvPr>
            <p:ph idx="1"/>
            <p:extLst/>
          </p:nvPr>
        </p:nvGraphicFramePr>
        <p:xfrm>
          <a:off x="3532755" y="1097281"/>
          <a:ext cx="5154046" cy="44106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ate Placeholder 9">
            <a:extLst>
              <a:ext uri="{FF2B5EF4-FFF2-40B4-BE49-F238E27FC236}">
                <a16:creationId xmlns:a16="http://schemas.microsoft.com/office/drawing/2014/main" xmlns="" id="{03668E59-866A-4B4C-BD81-93AB5A141A21}"/>
              </a:ext>
            </a:extLst>
          </p:cNvPr>
          <p:cNvSpPr>
            <a:spLocks noGrp="1"/>
          </p:cNvSpPr>
          <p:nvPr>
            <p:ph type="dt" sz="half" idx="10"/>
          </p:nvPr>
        </p:nvSpPr>
        <p:spPr>
          <a:xfrm>
            <a:off x="0" y="857250"/>
            <a:ext cx="2743200" cy="240030"/>
          </a:xfrm>
        </p:spPr>
        <p:txBody>
          <a:bodyPr/>
          <a:lstStyle/>
          <a:p>
            <a:pPr defTabSz="342900" fontAlgn="auto">
              <a:spcBef>
                <a:spcPts val="0"/>
              </a:spcBef>
              <a:spcAft>
                <a:spcPts val="0"/>
              </a:spcAft>
            </a:pPr>
            <a:fld id="{2B022F6B-7734-AC42-9BDE-514717D812BE}" type="datetime1">
              <a:rPr lang="en-US" sz="1500">
                <a:solidFill>
                  <a:prstClr val="black">
                    <a:tint val="75000"/>
                  </a:prstClr>
                </a:solidFill>
                <a:latin typeface="Rockwell" panose="02060603020205020403"/>
                <a:cs typeface="+mn-cs"/>
              </a:rPr>
              <a:pPr defTabSz="342900" fontAlgn="auto">
                <a:spcBef>
                  <a:spcPts val="0"/>
                </a:spcBef>
                <a:spcAft>
                  <a:spcPts val="0"/>
                </a:spcAft>
              </a:pPr>
              <a:t>1/16/2019</a:t>
            </a:fld>
            <a:endParaRPr lang="en-US" sz="1500" dirty="0">
              <a:solidFill>
                <a:prstClr val="black">
                  <a:tint val="75000"/>
                </a:prstClr>
              </a:solidFill>
              <a:latin typeface="Rockwell" panose="02060603020205020403"/>
              <a:cs typeface="+mn-cs"/>
            </a:endParaRPr>
          </a:p>
        </p:txBody>
      </p:sp>
    </p:spTree>
    <p:extLst>
      <p:ext uri="{BB962C8B-B14F-4D97-AF65-F5344CB8AC3E}">
        <p14:creationId xmlns:p14="http://schemas.microsoft.com/office/powerpoint/2010/main" val="172901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graphicEl>
                                              <a:dgm id="{3245F26C-163B-A84F-984E-F6564572EA3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graphicEl>
                                              <a:dgm id="{94ACECAB-CCBA-1F42-9DB4-D0A5B76B1AE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graphicEl>
                                              <a:dgm id="{3A51098B-5790-9F41-A45C-164D106B096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one"/>
        </p:bldSub>
      </p:bldGraphic>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C5685868-4F58-144D-A312-5186B1F947D8}"/>
              </a:ext>
            </a:extLst>
          </p:cNvPr>
          <p:cNvSpPr>
            <a:spLocks noGrp="1"/>
          </p:cNvSpPr>
          <p:nvPr>
            <p:ph type="title"/>
          </p:nvPr>
        </p:nvSpPr>
        <p:spPr/>
        <p:txBody>
          <a:bodyPr/>
          <a:lstStyle/>
          <a:p>
            <a:r>
              <a:rPr lang="en-US" b="1" dirty="0">
                <a:latin typeface="Century Gothic" panose="020B0502020202020204" pitchFamily="34" charset="0"/>
              </a:rPr>
              <a:t>What are our adaptation options?</a:t>
            </a:r>
            <a:endParaRPr lang="en-US" dirty="0"/>
          </a:p>
        </p:txBody>
      </p:sp>
      <p:graphicFrame>
        <p:nvGraphicFramePr>
          <p:cNvPr id="18" name="Content Placeholder 17">
            <a:extLst>
              <a:ext uri="{FF2B5EF4-FFF2-40B4-BE49-F238E27FC236}">
                <a16:creationId xmlns:a16="http://schemas.microsoft.com/office/drawing/2014/main" xmlns="" id="{AAA0FD4E-A09A-E94F-ABA5-F76EE7A226BF}"/>
              </a:ext>
            </a:extLst>
          </p:cNvPr>
          <p:cNvGraphicFramePr>
            <a:graphicFrameLocks noGrp="1"/>
          </p:cNvGraphicFramePr>
          <p:nvPr>
            <p:ph idx="1"/>
            <p:extLst/>
          </p:nvPr>
        </p:nvGraphicFramePr>
        <p:xfrm>
          <a:off x="2756647" y="857251"/>
          <a:ext cx="7678271" cy="5143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TextBox 18">
            <a:extLst>
              <a:ext uri="{FF2B5EF4-FFF2-40B4-BE49-F238E27FC236}">
                <a16:creationId xmlns:a16="http://schemas.microsoft.com/office/drawing/2014/main" xmlns="" id="{4B2F7B8F-5390-4A4E-90DE-09F4C21253E8}"/>
              </a:ext>
            </a:extLst>
          </p:cNvPr>
          <p:cNvSpPr txBox="1"/>
          <p:nvPr/>
        </p:nvSpPr>
        <p:spPr>
          <a:xfrm>
            <a:off x="4191213" y="2908500"/>
            <a:ext cx="1633781" cy="1061829"/>
          </a:xfrm>
          <a:prstGeom prst="rect">
            <a:avLst/>
          </a:prstGeom>
          <a:noFill/>
        </p:spPr>
        <p:txBody>
          <a:bodyPr wrap="none" rtlCol="0">
            <a:spAutoFit/>
          </a:bodyPr>
          <a:lstStyle/>
          <a:p>
            <a:pPr algn="ctr" defTabSz="342900" fontAlgn="auto">
              <a:spcBef>
                <a:spcPts val="0"/>
              </a:spcBef>
              <a:spcAft>
                <a:spcPts val="0"/>
              </a:spcAft>
            </a:pPr>
            <a:r>
              <a:rPr lang="en-US" sz="2100" b="1" dirty="0">
                <a:solidFill>
                  <a:prstClr val="black"/>
                </a:solidFill>
                <a:latin typeface="Century Gothic" panose="020B0502020202020204" pitchFamily="34" charset="0"/>
                <a:cs typeface="+mn-cs"/>
              </a:rPr>
              <a:t>Climate </a:t>
            </a:r>
          </a:p>
          <a:p>
            <a:pPr algn="ctr" defTabSz="342900" fontAlgn="auto">
              <a:spcBef>
                <a:spcPts val="0"/>
              </a:spcBef>
              <a:spcAft>
                <a:spcPts val="0"/>
              </a:spcAft>
            </a:pPr>
            <a:r>
              <a:rPr lang="en-US" sz="2100" b="1" dirty="0">
                <a:solidFill>
                  <a:prstClr val="black"/>
                </a:solidFill>
                <a:latin typeface="Century Gothic" panose="020B0502020202020204" pitchFamily="34" charset="0"/>
                <a:cs typeface="+mn-cs"/>
              </a:rPr>
              <a:t>adaptation</a:t>
            </a:r>
          </a:p>
          <a:p>
            <a:pPr algn="ctr" defTabSz="342900" fontAlgn="auto">
              <a:spcBef>
                <a:spcPts val="0"/>
              </a:spcBef>
              <a:spcAft>
                <a:spcPts val="0"/>
              </a:spcAft>
            </a:pPr>
            <a:r>
              <a:rPr lang="en-US" sz="2100" b="1" dirty="0">
                <a:solidFill>
                  <a:prstClr val="black"/>
                </a:solidFill>
                <a:latin typeface="Century Gothic" panose="020B0502020202020204" pitchFamily="34" charset="0"/>
                <a:cs typeface="+mn-cs"/>
              </a:rPr>
              <a:t>options</a:t>
            </a:r>
          </a:p>
        </p:txBody>
      </p:sp>
    </p:spTree>
    <p:extLst>
      <p:ext uri="{BB962C8B-B14F-4D97-AF65-F5344CB8AC3E}">
        <p14:creationId xmlns:p14="http://schemas.microsoft.com/office/powerpoint/2010/main" val="11307611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A23932B0-4A82-974C-B37F-897C0DC1DD6A}"/>
              </a:ext>
            </a:extLst>
          </p:cNvPr>
          <p:cNvGraphicFramePr>
            <a:graphicFrameLocks/>
          </p:cNvGraphicFramePr>
          <p:nvPr>
            <p:extLst/>
          </p:nvPr>
        </p:nvGraphicFramePr>
        <p:xfrm>
          <a:off x="0" y="857250"/>
          <a:ext cx="9144001" cy="5244989"/>
        </p:xfrm>
        <a:graphic>
          <a:graphicData uri="http://schemas.openxmlformats.org/drawingml/2006/table">
            <a:tbl>
              <a:tblPr firstRow="1" bandRow="1">
                <a:tableStyleId>{5C22544A-7EE6-4342-B048-85BDC9FD1C3A}</a:tableStyleId>
              </a:tblPr>
              <a:tblGrid>
                <a:gridCol w="1844452">
                  <a:extLst>
                    <a:ext uri="{9D8B030D-6E8A-4147-A177-3AD203B41FA5}">
                      <a16:colId xmlns:a16="http://schemas.microsoft.com/office/drawing/2014/main" xmlns="" val="1512354383"/>
                    </a:ext>
                  </a:extLst>
                </a:gridCol>
                <a:gridCol w="2220881">
                  <a:extLst>
                    <a:ext uri="{9D8B030D-6E8A-4147-A177-3AD203B41FA5}">
                      <a16:colId xmlns:a16="http://schemas.microsoft.com/office/drawing/2014/main" xmlns="" val="4170648571"/>
                    </a:ext>
                  </a:extLst>
                </a:gridCol>
                <a:gridCol w="2344265">
                  <a:extLst>
                    <a:ext uri="{9D8B030D-6E8A-4147-A177-3AD203B41FA5}">
                      <a16:colId xmlns:a16="http://schemas.microsoft.com/office/drawing/2014/main" xmlns="" val="3589331565"/>
                    </a:ext>
                  </a:extLst>
                </a:gridCol>
                <a:gridCol w="2734403">
                  <a:extLst>
                    <a:ext uri="{9D8B030D-6E8A-4147-A177-3AD203B41FA5}">
                      <a16:colId xmlns:a16="http://schemas.microsoft.com/office/drawing/2014/main" xmlns="" val="1227037697"/>
                    </a:ext>
                  </a:extLst>
                </a:gridCol>
              </a:tblGrid>
              <a:tr h="666686">
                <a:tc gridSpan="4">
                  <a:txBody>
                    <a:bodyPr/>
                    <a:lstStyle/>
                    <a:p>
                      <a:pPr algn="ctr"/>
                      <a:r>
                        <a:rPr lang="en-US" sz="3400" b="1" baseline="0" dirty="0">
                          <a:latin typeface="Century Gothic" panose="020B0502020202020204" pitchFamily="34" charset="0"/>
                        </a:rPr>
                        <a:t>All possible adaptation options!</a:t>
                      </a:r>
                    </a:p>
                  </a:txBody>
                  <a:tcPr marL="68580" marR="68580" marT="34290" marB="34290"/>
                </a:tc>
                <a:tc hMerge="1">
                  <a:txBody>
                    <a:bodyPr/>
                    <a:lstStyle/>
                    <a:p>
                      <a:pPr algn="ctr"/>
                      <a:endParaRPr lang="en-US" sz="2800" b="1" dirty="0">
                        <a:latin typeface="Century Gothic" panose="020B0502020202020204" pitchFamily="34" charset="0"/>
                      </a:endParaRPr>
                    </a:p>
                  </a:txBody>
                  <a:tcPr/>
                </a:tc>
                <a:tc hMerge="1">
                  <a:txBody>
                    <a:bodyPr/>
                    <a:lstStyle/>
                    <a:p>
                      <a:pPr algn="ctr"/>
                      <a:endParaRPr lang="en-US" sz="2800" b="1" dirty="0">
                        <a:latin typeface="Century Gothic" panose="020B0502020202020204" pitchFamily="34" charset="0"/>
                      </a:endParaRPr>
                    </a:p>
                  </a:txBody>
                  <a:tcPr/>
                </a:tc>
                <a:tc hMerge="1">
                  <a:txBody>
                    <a:bodyPr/>
                    <a:lstStyle/>
                    <a:p>
                      <a:pPr algn="ctr"/>
                      <a:endParaRPr lang="en-US" sz="2800" b="1" dirty="0">
                        <a:latin typeface="Century Gothic" panose="020B0502020202020204" pitchFamily="34" charset="0"/>
                      </a:endParaRPr>
                    </a:p>
                  </a:txBody>
                  <a:tcPr/>
                </a:tc>
                <a:extLst>
                  <a:ext uri="{0D108BD9-81ED-4DB2-BD59-A6C34878D82A}">
                    <a16:rowId xmlns:a16="http://schemas.microsoft.com/office/drawing/2014/main" xmlns="" val="12331653"/>
                  </a:ext>
                </a:extLst>
              </a:tr>
              <a:tr h="1150720">
                <a:tc>
                  <a:txBody>
                    <a:bodyPr/>
                    <a:lstStyle/>
                    <a:p>
                      <a:r>
                        <a:rPr lang="en-US" sz="1900" b="1" i="1" baseline="0" dirty="0">
                          <a:latin typeface="Century Gothic" panose="020B0502020202020204" pitchFamily="34" charset="0"/>
                        </a:rPr>
                        <a:t>Policy </a:t>
                      </a:r>
                    </a:p>
                  </a:txBody>
                  <a:tcPr marL="68580" marR="68580" marT="34290" marB="34290"/>
                </a:tc>
                <a:tc>
                  <a:txBody>
                    <a:bodyPr/>
                    <a:lstStyle/>
                    <a:p>
                      <a:r>
                        <a:rPr lang="en-US" sz="1500" b="1" dirty="0">
                          <a:latin typeface="Century Gothic" panose="020B0502020202020204" pitchFamily="34" charset="0"/>
                        </a:rPr>
                        <a:t>Scheme for farmers to adopt sheltered farming</a:t>
                      </a:r>
                    </a:p>
                  </a:txBody>
                  <a:tcPr marL="68580" marR="68580" marT="34290" marB="34290"/>
                </a:tc>
                <a:tc>
                  <a:txBody>
                    <a:bodyPr/>
                    <a:lstStyle/>
                    <a:p>
                      <a:r>
                        <a:rPr lang="en-US" sz="1500" b="1" dirty="0">
                          <a:latin typeface="Century Gothic" panose="020B0502020202020204" pitchFamily="34" charset="0"/>
                        </a:rPr>
                        <a:t>Scheme/incentives to implement efficient drainage system in- field</a:t>
                      </a:r>
                    </a:p>
                  </a:txBody>
                  <a:tcPr marL="68580" marR="68580" marT="34290" marB="34290"/>
                </a:tc>
                <a:tc>
                  <a:txBody>
                    <a:bodyPr/>
                    <a:lstStyle/>
                    <a:p>
                      <a:endParaRPr lang="en-US" sz="1500" b="1" dirty="0">
                        <a:latin typeface="Century Gothic" panose="020B0502020202020204" pitchFamily="34" charset="0"/>
                      </a:endParaRPr>
                    </a:p>
                  </a:txBody>
                  <a:tcPr marL="68580" marR="68580" marT="34290" marB="34290"/>
                </a:tc>
                <a:extLst>
                  <a:ext uri="{0D108BD9-81ED-4DB2-BD59-A6C34878D82A}">
                    <a16:rowId xmlns:a16="http://schemas.microsoft.com/office/drawing/2014/main" xmlns="" val="3916866193"/>
                  </a:ext>
                </a:extLst>
              </a:tr>
              <a:tr h="836683">
                <a:tc>
                  <a:txBody>
                    <a:bodyPr/>
                    <a:lstStyle/>
                    <a:p>
                      <a:r>
                        <a:rPr lang="en-US" sz="1900" b="1" i="1" baseline="0" dirty="0">
                          <a:latin typeface="Century Gothic" panose="020B0502020202020204" pitchFamily="34" charset="0"/>
                        </a:rPr>
                        <a:t>Technical</a:t>
                      </a:r>
                    </a:p>
                  </a:txBody>
                  <a:tcPr marL="68580" marR="68580" marT="34290" marB="34290"/>
                </a:tc>
                <a:tc>
                  <a:txBody>
                    <a:bodyPr/>
                    <a:lstStyle/>
                    <a:p>
                      <a:r>
                        <a:rPr lang="en-US" sz="1500" b="1" dirty="0">
                          <a:latin typeface="Century Gothic" panose="020B0502020202020204" pitchFamily="34" charset="0"/>
                        </a:rPr>
                        <a:t>Adoption of heat-tolerant variety of tomato by growers</a:t>
                      </a:r>
                    </a:p>
                  </a:txBody>
                  <a:tcPr marL="68580" marR="68580" marT="34290" marB="34290"/>
                </a:tc>
                <a:tc>
                  <a:txBody>
                    <a:bodyPr/>
                    <a:lstStyle/>
                    <a:p>
                      <a:r>
                        <a:rPr lang="en-US" sz="1500" b="1" dirty="0">
                          <a:latin typeface="Century Gothic" panose="020B0502020202020204" pitchFamily="34" charset="0"/>
                        </a:rPr>
                        <a:t>Provision of an </a:t>
                      </a:r>
                      <a:r>
                        <a:rPr lang="en-US" sz="1500" b="1" dirty="0" err="1">
                          <a:latin typeface="Century Gothic" panose="020B0502020202020204" pitchFamily="34" charset="0"/>
                        </a:rPr>
                        <a:t>agro</a:t>
                      </a:r>
                      <a:r>
                        <a:rPr lang="en-US" sz="1500" b="1" dirty="0">
                          <a:latin typeface="Century Gothic" panose="020B0502020202020204" pitchFamily="34" charset="0"/>
                        </a:rPr>
                        <a:t>-meteorological mobile application for farmers</a:t>
                      </a:r>
                    </a:p>
                  </a:txBody>
                  <a:tcPr marL="68580" marR="68580" marT="34290" marB="34290"/>
                </a:tc>
                <a:tc>
                  <a:txBody>
                    <a:bodyPr/>
                    <a:lstStyle/>
                    <a:p>
                      <a:r>
                        <a:rPr lang="en-US" sz="1500" b="1" dirty="0">
                          <a:latin typeface="Century Gothic" panose="020B0502020202020204" pitchFamily="34" charset="0"/>
                        </a:rPr>
                        <a:t>SMS (Short messaging Service) Alert</a:t>
                      </a:r>
                    </a:p>
                  </a:txBody>
                  <a:tcPr marL="68580" marR="68580" marT="34290" marB="34290"/>
                </a:tc>
                <a:extLst>
                  <a:ext uri="{0D108BD9-81ED-4DB2-BD59-A6C34878D82A}">
                    <a16:rowId xmlns:a16="http://schemas.microsoft.com/office/drawing/2014/main" xmlns="" val="2809986246"/>
                  </a:ext>
                </a:extLst>
              </a:tr>
              <a:tr h="14401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1" i="1" baseline="0" dirty="0">
                          <a:latin typeface="Century Gothic" panose="020B0502020202020204" pitchFamily="34" charset="0"/>
                        </a:rPr>
                        <a:t>Capacity-building </a:t>
                      </a:r>
                    </a:p>
                  </a:txBody>
                  <a:tcPr marL="68580" marR="68580" marT="34290" marB="34290"/>
                </a:tc>
                <a:tc>
                  <a:txBody>
                    <a:bodyPr/>
                    <a:lstStyle/>
                    <a:p>
                      <a:r>
                        <a:rPr lang="en-US" sz="1500" b="1" dirty="0">
                          <a:latin typeface="Century Gothic" panose="020B0502020202020204" pitchFamily="34" charset="0"/>
                        </a:rPr>
                        <a:t>Training on sheltered farming including sheltered structures, cultivation practices, irrigation and fertigation</a:t>
                      </a:r>
                    </a:p>
                  </a:txBody>
                  <a:tcPr marL="68580" marR="68580" marT="34290" marB="34290"/>
                </a:tc>
                <a:tc>
                  <a:txBody>
                    <a:bodyPr/>
                    <a:lstStyle/>
                    <a:p>
                      <a:r>
                        <a:rPr lang="en-US" sz="1500" b="1" dirty="0">
                          <a:latin typeface="Century Gothic" panose="020B0502020202020204" pitchFamily="34" charset="0"/>
                        </a:rPr>
                        <a:t>Training on roof-top and surface rain-water harvesting </a:t>
                      </a:r>
                    </a:p>
                  </a:txBody>
                  <a:tcPr marL="68580" marR="68580" marT="34290" marB="34290"/>
                </a:tc>
                <a:tc>
                  <a:txBody>
                    <a:bodyPr/>
                    <a:lstStyle/>
                    <a:p>
                      <a:r>
                        <a:rPr lang="en-US" sz="1500" b="1" dirty="0">
                          <a:latin typeface="Century Gothic" panose="020B0502020202020204" pitchFamily="34" charset="0"/>
                        </a:rPr>
                        <a:t>Training on tomato processing </a:t>
                      </a:r>
                    </a:p>
                    <a:p>
                      <a:endParaRPr lang="en-US" sz="1500" b="1" dirty="0">
                        <a:latin typeface="Century Gothic" panose="020B0502020202020204" pitchFamily="34" charset="0"/>
                      </a:endParaRPr>
                    </a:p>
                    <a:p>
                      <a:r>
                        <a:rPr lang="en-US" sz="1500" b="1" dirty="0">
                          <a:latin typeface="Century Gothic" panose="020B0502020202020204" pitchFamily="34" charset="0"/>
                        </a:rPr>
                        <a:t>Empowering women for value-addition of tomato</a:t>
                      </a:r>
                    </a:p>
                    <a:p>
                      <a:endParaRPr lang="en-US" sz="1500" b="1" dirty="0">
                        <a:latin typeface="Century Gothic" panose="020B0502020202020204" pitchFamily="34" charset="0"/>
                      </a:endParaRPr>
                    </a:p>
                  </a:txBody>
                  <a:tcPr marL="68580" marR="68580" marT="34290" marB="34290"/>
                </a:tc>
                <a:extLst>
                  <a:ext uri="{0D108BD9-81ED-4DB2-BD59-A6C34878D82A}">
                    <a16:rowId xmlns:a16="http://schemas.microsoft.com/office/drawing/2014/main" xmlns="" val="3030032946"/>
                  </a:ext>
                </a:extLst>
              </a:tr>
              <a:tr h="1150720">
                <a:tc>
                  <a:txBody>
                    <a:bodyPr/>
                    <a:lstStyle/>
                    <a:p>
                      <a:r>
                        <a:rPr lang="en-US" sz="1900" b="1" i="1" baseline="0" dirty="0">
                          <a:latin typeface="Century Gothic" panose="020B0502020202020204" pitchFamily="34" charset="0"/>
                        </a:rPr>
                        <a:t>Research </a:t>
                      </a:r>
                    </a:p>
                  </a:txBody>
                  <a:tcPr marL="68580" marR="68580" marT="34290" marB="34290"/>
                </a:tc>
                <a:tc>
                  <a:txBody>
                    <a:bodyPr/>
                    <a:lstStyle/>
                    <a:p>
                      <a:r>
                        <a:rPr lang="en-US" sz="1500" b="1" dirty="0">
                          <a:latin typeface="Century Gothic" panose="020B0502020202020204" pitchFamily="34" charset="0"/>
                        </a:rPr>
                        <a:t>Genetic engineering to develop drought- and heat-tolerant tomato varieties</a:t>
                      </a:r>
                    </a:p>
                  </a:txBody>
                  <a:tcPr marL="68580" marR="68580" marT="34290" marB="34290"/>
                </a:tc>
                <a:tc>
                  <a:txBody>
                    <a:bodyPr/>
                    <a:lstStyle/>
                    <a:p>
                      <a:r>
                        <a:rPr lang="en-US" sz="1500" b="1" dirty="0">
                          <a:latin typeface="Century Gothic" panose="020B0502020202020204" pitchFamily="34" charset="0"/>
                        </a:rPr>
                        <a:t>Research and development on smart cooling system</a:t>
                      </a:r>
                    </a:p>
                  </a:txBody>
                  <a:tcPr marL="68580" marR="68580" marT="34290" marB="34290"/>
                </a:tc>
                <a:tc>
                  <a:txBody>
                    <a:bodyPr/>
                    <a:lstStyle/>
                    <a:p>
                      <a:endParaRPr lang="en-US" sz="1500" b="1" dirty="0">
                        <a:latin typeface="Century Gothic" panose="020B0502020202020204" pitchFamily="34" charset="0"/>
                      </a:endParaRPr>
                    </a:p>
                  </a:txBody>
                  <a:tcPr marL="68580" marR="68580" marT="34290" marB="34290"/>
                </a:tc>
                <a:extLst>
                  <a:ext uri="{0D108BD9-81ED-4DB2-BD59-A6C34878D82A}">
                    <a16:rowId xmlns:a16="http://schemas.microsoft.com/office/drawing/2014/main" xmlns="" val="3956513759"/>
                  </a:ext>
                </a:extLst>
              </a:tr>
            </a:tbl>
          </a:graphicData>
        </a:graphic>
      </p:graphicFrame>
    </p:spTree>
    <p:extLst>
      <p:ext uri="{BB962C8B-B14F-4D97-AF65-F5344CB8AC3E}">
        <p14:creationId xmlns:p14="http://schemas.microsoft.com/office/powerpoint/2010/main" val="114211030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0CC5FD-7CEF-6C49-9CB3-5E9429530094}"/>
              </a:ext>
            </a:extLst>
          </p:cNvPr>
          <p:cNvSpPr>
            <a:spLocks noGrp="1"/>
          </p:cNvSpPr>
          <p:nvPr>
            <p:ph type="title"/>
          </p:nvPr>
        </p:nvSpPr>
        <p:spPr/>
        <p:txBody>
          <a:bodyPr>
            <a:normAutofit fontScale="90000"/>
          </a:bodyPr>
          <a:lstStyle/>
          <a:p>
            <a:r>
              <a:rPr lang="en-US" b="1" dirty="0"/>
              <a:t>What are the best adaptation options for tomato cultivation in the North?</a:t>
            </a:r>
          </a:p>
        </p:txBody>
      </p:sp>
      <p:pic>
        <p:nvPicPr>
          <p:cNvPr id="7" name="Content Placeholder 6">
            <a:extLst>
              <a:ext uri="{FF2B5EF4-FFF2-40B4-BE49-F238E27FC236}">
                <a16:creationId xmlns:a16="http://schemas.microsoft.com/office/drawing/2014/main" xmlns="" id="{51029AB1-38FB-3342-9203-AFAC6A5EB136}"/>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6271383" y="4615704"/>
            <a:ext cx="2884646" cy="1385047"/>
          </a:xfrm>
        </p:spPr>
      </p:pic>
      <p:sp>
        <p:nvSpPr>
          <p:cNvPr id="6" name="Date Placeholder 9">
            <a:extLst>
              <a:ext uri="{FF2B5EF4-FFF2-40B4-BE49-F238E27FC236}">
                <a16:creationId xmlns:a16="http://schemas.microsoft.com/office/drawing/2014/main" xmlns="" id="{8DE61382-66CC-4342-BF21-298BA2DE52F5}"/>
              </a:ext>
            </a:extLst>
          </p:cNvPr>
          <p:cNvSpPr>
            <a:spLocks noGrp="1"/>
          </p:cNvSpPr>
          <p:nvPr>
            <p:ph type="dt" sz="half" idx="10"/>
          </p:nvPr>
        </p:nvSpPr>
        <p:spPr>
          <a:xfrm>
            <a:off x="0" y="857250"/>
            <a:ext cx="2743200" cy="240030"/>
          </a:xfrm>
        </p:spPr>
        <p:txBody>
          <a:bodyPr/>
          <a:lstStyle/>
          <a:p>
            <a:pPr defTabSz="342900" fontAlgn="auto">
              <a:spcBef>
                <a:spcPts val="0"/>
              </a:spcBef>
              <a:spcAft>
                <a:spcPts val="0"/>
              </a:spcAft>
            </a:pPr>
            <a:fld id="{2B022F6B-7734-AC42-9BDE-514717D812BE}" type="datetime1">
              <a:rPr lang="en-US" sz="1500">
                <a:solidFill>
                  <a:prstClr val="black">
                    <a:tint val="75000"/>
                  </a:prstClr>
                </a:solidFill>
                <a:latin typeface="Rockwell" panose="02060603020205020403"/>
                <a:cs typeface="+mn-cs"/>
              </a:rPr>
              <a:pPr defTabSz="342900" fontAlgn="auto">
                <a:spcBef>
                  <a:spcPts val="0"/>
                </a:spcBef>
                <a:spcAft>
                  <a:spcPts val="0"/>
                </a:spcAft>
              </a:pPr>
              <a:t>1/16/2019</a:t>
            </a:fld>
            <a:endParaRPr lang="en-US" sz="1500" dirty="0">
              <a:solidFill>
                <a:prstClr val="black">
                  <a:tint val="75000"/>
                </a:prstClr>
              </a:solidFill>
              <a:latin typeface="Rockwell" panose="02060603020205020403"/>
              <a:cs typeface="+mn-cs"/>
            </a:endParaRPr>
          </a:p>
        </p:txBody>
      </p:sp>
      <p:pic>
        <p:nvPicPr>
          <p:cNvPr id="13" name="Picture 12">
            <a:extLst>
              <a:ext uri="{FF2B5EF4-FFF2-40B4-BE49-F238E27FC236}">
                <a16:creationId xmlns:a16="http://schemas.microsoft.com/office/drawing/2014/main" xmlns="" id="{EBD5A004-31E7-AE4A-9C36-2D8631DED00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23112" y="2097464"/>
            <a:ext cx="2720888" cy="2518239"/>
          </a:xfrm>
          <a:prstGeom prst="rect">
            <a:avLst/>
          </a:prstGeom>
        </p:spPr>
      </p:pic>
      <p:pic>
        <p:nvPicPr>
          <p:cNvPr id="15" name="Picture 14">
            <a:extLst>
              <a:ext uri="{FF2B5EF4-FFF2-40B4-BE49-F238E27FC236}">
                <a16:creationId xmlns:a16="http://schemas.microsoft.com/office/drawing/2014/main" xmlns="" id="{8A562899-F257-8F4F-9304-99A50FFA398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385200" y="2097464"/>
            <a:ext cx="3037913" cy="2239213"/>
          </a:xfrm>
          <a:prstGeom prst="rect">
            <a:avLst/>
          </a:prstGeom>
        </p:spPr>
      </p:pic>
      <p:pic>
        <p:nvPicPr>
          <p:cNvPr id="17" name="Picture 16">
            <a:extLst>
              <a:ext uri="{FF2B5EF4-FFF2-40B4-BE49-F238E27FC236}">
                <a16:creationId xmlns:a16="http://schemas.microsoft.com/office/drawing/2014/main" xmlns="" id="{A9507F7A-845B-E247-A725-37E53859163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344443" y="4057651"/>
            <a:ext cx="3024934" cy="1943100"/>
          </a:xfrm>
          <a:prstGeom prst="rect">
            <a:avLst/>
          </a:prstGeom>
        </p:spPr>
      </p:pic>
    </p:spTree>
    <p:extLst>
      <p:ext uri="{BB962C8B-B14F-4D97-AF65-F5344CB8AC3E}">
        <p14:creationId xmlns:p14="http://schemas.microsoft.com/office/powerpoint/2010/main" val="403665129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1C86AD70-611A-A345-9FBA-152935D3E057}"/>
              </a:ext>
            </a:extLst>
          </p:cNvPr>
          <p:cNvGraphicFramePr>
            <a:graphicFrameLocks noGrp="1"/>
          </p:cNvGraphicFramePr>
          <p:nvPr>
            <p:extLst/>
          </p:nvPr>
        </p:nvGraphicFramePr>
        <p:xfrm>
          <a:off x="-1" y="857250"/>
          <a:ext cx="9143999" cy="5082149"/>
        </p:xfrm>
        <a:graphic>
          <a:graphicData uri="http://schemas.openxmlformats.org/drawingml/2006/table">
            <a:tbl>
              <a:tblPr firstRow="1" bandRow="1">
                <a:tableStyleId>{F5AB1C69-6EDB-4FF4-983F-18BD219EF322}</a:tableStyleId>
              </a:tblPr>
              <a:tblGrid>
                <a:gridCol w="1842248">
                  <a:extLst>
                    <a:ext uri="{9D8B030D-6E8A-4147-A177-3AD203B41FA5}">
                      <a16:colId xmlns:a16="http://schemas.microsoft.com/office/drawing/2014/main" xmlns="" val="1910633829"/>
                    </a:ext>
                  </a:extLst>
                </a:gridCol>
                <a:gridCol w="1369583">
                  <a:extLst>
                    <a:ext uri="{9D8B030D-6E8A-4147-A177-3AD203B41FA5}">
                      <a16:colId xmlns:a16="http://schemas.microsoft.com/office/drawing/2014/main" xmlns="" val="466802303"/>
                    </a:ext>
                  </a:extLst>
                </a:gridCol>
                <a:gridCol w="970205">
                  <a:extLst>
                    <a:ext uri="{9D8B030D-6E8A-4147-A177-3AD203B41FA5}">
                      <a16:colId xmlns:a16="http://schemas.microsoft.com/office/drawing/2014/main" xmlns="" val="2608878400"/>
                    </a:ext>
                  </a:extLst>
                </a:gridCol>
                <a:gridCol w="1196789">
                  <a:extLst>
                    <a:ext uri="{9D8B030D-6E8A-4147-A177-3AD203B41FA5}">
                      <a16:colId xmlns:a16="http://schemas.microsoft.com/office/drawing/2014/main" xmlns="" val="1184905905"/>
                    </a:ext>
                  </a:extLst>
                </a:gridCol>
                <a:gridCol w="1250576">
                  <a:extLst>
                    <a:ext uri="{9D8B030D-6E8A-4147-A177-3AD203B41FA5}">
                      <a16:colId xmlns:a16="http://schemas.microsoft.com/office/drawing/2014/main" xmlns="" val="646979234"/>
                    </a:ext>
                  </a:extLst>
                </a:gridCol>
                <a:gridCol w="1208312">
                  <a:extLst>
                    <a:ext uri="{9D8B030D-6E8A-4147-A177-3AD203B41FA5}">
                      <a16:colId xmlns:a16="http://schemas.microsoft.com/office/drawing/2014/main" xmlns="" val="4004526346"/>
                    </a:ext>
                  </a:extLst>
                </a:gridCol>
                <a:gridCol w="1306286">
                  <a:extLst>
                    <a:ext uri="{9D8B030D-6E8A-4147-A177-3AD203B41FA5}">
                      <a16:colId xmlns:a16="http://schemas.microsoft.com/office/drawing/2014/main" xmlns="" val="1522086480"/>
                    </a:ext>
                  </a:extLst>
                </a:gridCol>
              </a:tblGrid>
              <a:tr h="891540">
                <a:tc>
                  <a:txBody>
                    <a:bodyPr/>
                    <a:lstStyle/>
                    <a:p>
                      <a:r>
                        <a:rPr lang="en-US" sz="1800" dirty="0"/>
                        <a:t>Short-listed adaptation options</a:t>
                      </a:r>
                    </a:p>
                  </a:txBody>
                  <a:tcPr marL="68580" marR="68580" marT="34290" marB="34290"/>
                </a:tc>
                <a:tc>
                  <a:txBody>
                    <a:bodyPr/>
                    <a:lstStyle/>
                    <a:p>
                      <a:r>
                        <a:rPr lang="en-US" sz="1000" dirty="0"/>
                        <a:t>Effectiveness</a:t>
                      </a:r>
                    </a:p>
                  </a:txBody>
                  <a:tcPr marL="68580" marR="68580" marT="34290" marB="34290"/>
                </a:tc>
                <a:tc>
                  <a:txBody>
                    <a:bodyPr/>
                    <a:lstStyle/>
                    <a:p>
                      <a:r>
                        <a:rPr lang="en-US" sz="1000" dirty="0"/>
                        <a:t>Cost</a:t>
                      </a:r>
                    </a:p>
                  </a:txBody>
                  <a:tcPr marL="68580" marR="68580" marT="34290" marB="34290"/>
                </a:tc>
                <a:tc>
                  <a:txBody>
                    <a:bodyPr/>
                    <a:lstStyle/>
                    <a:p>
                      <a:r>
                        <a:rPr lang="en-US" sz="1000" dirty="0"/>
                        <a:t>Feasibility</a:t>
                      </a:r>
                    </a:p>
                  </a:txBody>
                  <a:tcPr marL="68580" marR="68580" marT="34290" marB="34290"/>
                </a:tc>
                <a:tc>
                  <a:txBody>
                    <a:bodyPr/>
                    <a:lstStyle/>
                    <a:p>
                      <a:r>
                        <a:rPr lang="en-US" sz="1000" dirty="0"/>
                        <a:t>Regret/No regret</a:t>
                      </a:r>
                    </a:p>
                  </a:txBody>
                  <a:tcPr marL="68580" marR="68580" marT="34290" marB="34290"/>
                </a:tc>
                <a:tc>
                  <a:txBody>
                    <a:bodyPr/>
                    <a:lstStyle/>
                    <a:p>
                      <a:r>
                        <a:rPr lang="en-US" sz="1000" dirty="0"/>
                        <a:t>Overall evaluation</a:t>
                      </a:r>
                    </a:p>
                  </a:txBody>
                  <a:tcPr marL="68580" marR="68580" marT="34290" marB="34290"/>
                </a:tc>
                <a:tc>
                  <a:txBody>
                    <a:bodyPr/>
                    <a:lstStyle/>
                    <a:p>
                      <a:r>
                        <a:rPr lang="en-US" sz="1000" dirty="0"/>
                        <a:t>Mitigation potential (+/0/-)</a:t>
                      </a:r>
                    </a:p>
                  </a:txBody>
                  <a:tcPr marL="68580" marR="68580" marT="34290" marB="34290"/>
                </a:tc>
                <a:extLst>
                  <a:ext uri="{0D108BD9-81ED-4DB2-BD59-A6C34878D82A}">
                    <a16:rowId xmlns:a16="http://schemas.microsoft.com/office/drawing/2014/main" xmlns="" val="4134908505"/>
                  </a:ext>
                </a:extLst>
              </a:tr>
              <a:tr h="8834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Scheme for farmers to adopt sheltered farming</a:t>
                      </a:r>
                    </a:p>
                  </a:txBody>
                  <a:tcPr marL="68580" marR="68580" marT="34290" marB="34290"/>
                </a:tc>
                <a:tc>
                  <a:txBody>
                    <a:bodyPr/>
                    <a:lstStyle/>
                    <a:p>
                      <a:r>
                        <a:rPr lang="en-US" sz="2100" dirty="0"/>
                        <a:t>5</a:t>
                      </a:r>
                    </a:p>
                  </a:txBody>
                  <a:tcPr marL="68580" marR="68580" marT="34290" marB="34290"/>
                </a:tc>
                <a:tc>
                  <a:txBody>
                    <a:bodyPr/>
                    <a:lstStyle/>
                    <a:p>
                      <a:r>
                        <a:rPr lang="en-US" sz="2100" dirty="0"/>
                        <a:t>2</a:t>
                      </a:r>
                    </a:p>
                  </a:txBody>
                  <a:tcPr marL="68580" marR="68580" marT="34290" marB="34290"/>
                </a:tc>
                <a:tc>
                  <a:txBody>
                    <a:bodyPr/>
                    <a:lstStyle/>
                    <a:p>
                      <a:r>
                        <a:rPr lang="en-US" sz="2100" dirty="0"/>
                        <a:t>3</a:t>
                      </a:r>
                    </a:p>
                  </a:txBody>
                  <a:tcPr marL="68580" marR="68580" marT="34290" marB="34290"/>
                </a:tc>
                <a:tc>
                  <a:txBody>
                    <a:bodyPr/>
                    <a:lstStyle/>
                    <a:p>
                      <a:r>
                        <a:rPr lang="en-US" sz="2100" dirty="0"/>
                        <a:t>5</a:t>
                      </a:r>
                    </a:p>
                  </a:txBody>
                  <a:tcPr marL="68580" marR="68580" marT="34290" marB="34290"/>
                </a:tc>
                <a:tc>
                  <a:txBody>
                    <a:bodyPr/>
                    <a:lstStyle/>
                    <a:p>
                      <a:r>
                        <a:rPr lang="en-US" sz="2100" b="1" dirty="0">
                          <a:solidFill>
                            <a:srgbClr val="FF0000"/>
                          </a:solidFill>
                        </a:rPr>
                        <a:t>15/20</a:t>
                      </a:r>
                    </a:p>
                  </a:txBody>
                  <a:tcPr marL="68580" marR="68580" marT="34290" marB="34290"/>
                </a:tc>
                <a:tc>
                  <a:txBody>
                    <a:bodyPr/>
                    <a:lstStyle/>
                    <a:p>
                      <a:r>
                        <a:rPr lang="en-US" sz="2100" dirty="0"/>
                        <a:t>0</a:t>
                      </a:r>
                    </a:p>
                  </a:txBody>
                  <a:tcPr marL="68580" marR="68580" marT="34290" marB="34290"/>
                </a:tc>
                <a:extLst>
                  <a:ext uri="{0D108BD9-81ED-4DB2-BD59-A6C34878D82A}">
                    <a16:rowId xmlns:a16="http://schemas.microsoft.com/office/drawing/2014/main" xmlns="" val="4208456526"/>
                  </a:ext>
                </a:extLst>
              </a:tr>
              <a:tr h="13850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Scheme/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incentives to implement drainage efficient system in fields</a:t>
                      </a:r>
                    </a:p>
                  </a:txBody>
                  <a:tcPr marL="68580" marR="68580" marT="34290" marB="34290"/>
                </a:tc>
                <a:tc>
                  <a:txBody>
                    <a:bodyPr/>
                    <a:lstStyle/>
                    <a:p>
                      <a:r>
                        <a:rPr lang="en-US" sz="2100" dirty="0"/>
                        <a:t>4</a:t>
                      </a:r>
                    </a:p>
                  </a:txBody>
                  <a:tcPr marL="68580" marR="68580" marT="34290" marB="34290"/>
                </a:tc>
                <a:tc>
                  <a:txBody>
                    <a:bodyPr/>
                    <a:lstStyle/>
                    <a:p>
                      <a:r>
                        <a:rPr lang="en-US" sz="2100" dirty="0"/>
                        <a:t>3</a:t>
                      </a:r>
                    </a:p>
                  </a:txBody>
                  <a:tcPr marL="68580" marR="68580" marT="34290" marB="34290"/>
                </a:tc>
                <a:tc>
                  <a:txBody>
                    <a:bodyPr/>
                    <a:lstStyle/>
                    <a:p>
                      <a:r>
                        <a:rPr lang="en-US" sz="2100" dirty="0"/>
                        <a:t>3</a:t>
                      </a:r>
                    </a:p>
                  </a:txBody>
                  <a:tcPr marL="68580" marR="68580" marT="34290" marB="34290"/>
                </a:tc>
                <a:tc>
                  <a:txBody>
                    <a:bodyPr/>
                    <a:lstStyle/>
                    <a:p>
                      <a:r>
                        <a:rPr lang="en-US" sz="2100" dirty="0"/>
                        <a:t>5</a:t>
                      </a:r>
                    </a:p>
                  </a:txBody>
                  <a:tcPr marL="68580" marR="68580" marT="34290" marB="34290"/>
                </a:tc>
                <a:tc>
                  <a:txBody>
                    <a:bodyPr/>
                    <a:lstStyle/>
                    <a:p>
                      <a:r>
                        <a:rPr lang="en-US" sz="2100" b="1" dirty="0">
                          <a:solidFill>
                            <a:srgbClr val="FF0000"/>
                          </a:solidFill>
                        </a:rPr>
                        <a:t>15/20</a:t>
                      </a:r>
                    </a:p>
                  </a:txBody>
                  <a:tcPr marL="68580" marR="68580" marT="34290" marB="34290"/>
                </a:tc>
                <a:tc>
                  <a:txBody>
                    <a:bodyPr/>
                    <a:lstStyle/>
                    <a:p>
                      <a:r>
                        <a:rPr lang="en-US" sz="2100" dirty="0"/>
                        <a:t>0</a:t>
                      </a:r>
                    </a:p>
                  </a:txBody>
                  <a:tcPr marL="68580" marR="68580" marT="34290" marB="34290"/>
                </a:tc>
                <a:extLst>
                  <a:ext uri="{0D108BD9-81ED-4DB2-BD59-A6C34878D82A}">
                    <a16:rowId xmlns:a16="http://schemas.microsoft.com/office/drawing/2014/main" xmlns="" val="2855362453"/>
                  </a:ext>
                </a:extLst>
              </a:tr>
              <a:tr h="793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Adoption of drought &amp; heat-tolerant varieties</a:t>
                      </a:r>
                    </a:p>
                  </a:txBody>
                  <a:tcPr marL="68580" marR="68580" marT="34290" marB="34290"/>
                </a:tc>
                <a:tc>
                  <a:txBody>
                    <a:bodyPr/>
                    <a:lstStyle/>
                    <a:p>
                      <a:r>
                        <a:rPr lang="en-US" sz="2100" dirty="0"/>
                        <a:t>4</a:t>
                      </a:r>
                    </a:p>
                  </a:txBody>
                  <a:tcPr marL="68580" marR="68580" marT="34290" marB="34290"/>
                </a:tc>
                <a:tc>
                  <a:txBody>
                    <a:bodyPr/>
                    <a:lstStyle/>
                    <a:p>
                      <a:r>
                        <a:rPr lang="en-US" sz="2100" dirty="0"/>
                        <a:t>4</a:t>
                      </a:r>
                    </a:p>
                  </a:txBody>
                  <a:tcPr marL="68580" marR="68580" marT="34290" marB="34290"/>
                </a:tc>
                <a:tc>
                  <a:txBody>
                    <a:bodyPr/>
                    <a:lstStyle/>
                    <a:p>
                      <a:r>
                        <a:rPr lang="en-US" sz="2100" dirty="0"/>
                        <a:t>5</a:t>
                      </a:r>
                    </a:p>
                  </a:txBody>
                  <a:tcPr marL="68580" marR="68580" marT="34290" marB="34290"/>
                </a:tc>
                <a:tc>
                  <a:txBody>
                    <a:bodyPr/>
                    <a:lstStyle/>
                    <a:p>
                      <a:r>
                        <a:rPr lang="en-US" sz="2100" dirty="0"/>
                        <a:t>5</a:t>
                      </a:r>
                    </a:p>
                  </a:txBody>
                  <a:tcPr marL="68580" marR="68580" marT="34290" marB="34290"/>
                </a:tc>
                <a:tc>
                  <a:txBody>
                    <a:bodyPr/>
                    <a:lstStyle/>
                    <a:p>
                      <a:r>
                        <a:rPr lang="en-US" sz="2100" b="1" dirty="0">
                          <a:solidFill>
                            <a:srgbClr val="FF0000"/>
                          </a:solidFill>
                        </a:rPr>
                        <a:t>18/20</a:t>
                      </a:r>
                    </a:p>
                  </a:txBody>
                  <a:tcPr marL="68580" marR="68580" marT="34290" marB="34290"/>
                </a:tc>
                <a:tc>
                  <a:txBody>
                    <a:bodyPr/>
                    <a:lstStyle/>
                    <a:p>
                      <a:r>
                        <a:rPr lang="en-US" sz="2100" dirty="0"/>
                        <a:t>0</a:t>
                      </a:r>
                    </a:p>
                  </a:txBody>
                  <a:tcPr marL="68580" marR="68580" marT="34290" marB="34290"/>
                </a:tc>
                <a:extLst>
                  <a:ext uri="{0D108BD9-81ED-4DB2-BD59-A6C34878D82A}">
                    <a16:rowId xmlns:a16="http://schemas.microsoft.com/office/drawing/2014/main" xmlns="" val="1847168192"/>
                  </a:ext>
                </a:extLst>
              </a:tr>
              <a:tr h="11287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SMS (Short messaging service) Alert</a:t>
                      </a:r>
                    </a:p>
                  </a:txBody>
                  <a:tcPr marL="68580" marR="68580" marT="34290" marB="34290"/>
                </a:tc>
                <a:tc>
                  <a:txBody>
                    <a:bodyPr/>
                    <a:lstStyle/>
                    <a:p>
                      <a:r>
                        <a:rPr lang="en-US" sz="2100" dirty="0"/>
                        <a:t>4</a:t>
                      </a:r>
                    </a:p>
                  </a:txBody>
                  <a:tcPr marL="68580" marR="68580" marT="34290" marB="34290"/>
                </a:tc>
                <a:tc>
                  <a:txBody>
                    <a:bodyPr/>
                    <a:lstStyle/>
                    <a:p>
                      <a:r>
                        <a:rPr lang="en-US" sz="2100" dirty="0"/>
                        <a:t>4</a:t>
                      </a:r>
                    </a:p>
                  </a:txBody>
                  <a:tcPr marL="68580" marR="68580" marT="34290" marB="34290"/>
                </a:tc>
                <a:tc>
                  <a:txBody>
                    <a:bodyPr/>
                    <a:lstStyle/>
                    <a:p>
                      <a:r>
                        <a:rPr lang="en-US" sz="2100" dirty="0"/>
                        <a:t>5</a:t>
                      </a:r>
                    </a:p>
                  </a:txBody>
                  <a:tcPr marL="68580" marR="68580" marT="34290" marB="34290"/>
                </a:tc>
                <a:tc>
                  <a:txBody>
                    <a:bodyPr/>
                    <a:lstStyle/>
                    <a:p>
                      <a:r>
                        <a:rPr lang="en-US" sz="2100" dirty="0"/>
                        <a:t>5</a:t>
                      </a:r>
                    </a:p>
                  </a:txBody>
                  <a:tcPr marL="68580" marR="68580" marT="34290" marB="34290"/>
                </a:tc>
                <a:tc>
                  <a:txBody>
                    <a:bodyPr/>
                    <a:lstStyle/>
                    <a:p>
                      <a:r>
                        <a:rPr lang="en-US" sz="2100" b="1" dirty="0">
                          <a:solidFill>
                            <a:srgbClr val="FF0000"/>
                          </a:solidFill>
                        </a:rPr>
                        <a:t>18/20</a:t>
                      </a:r>
                    </a:p>
                  </a:txBody>
                  <a:tcPr marL="68580" marR="68580" marT="34290" marB="34290"/>
                </a:tc>
                <a:tc>
                  <a:txBody>
                    <a:bodyPr/>
                    <a:lstStyle/>
                    <a:p>
                      <a:r>
                        <a:rPr lang="en-US" sz="2100" dirty="0"/>
                        <a:t>0</a:t>
                      </a:r>
                    </a:p>
                  </a:txBody>
                  <a:tcPr marL="68580" marR="68580" marT="34290" marB="34290"/>
                </a:tc>
                <a:extLst>
                  <a:ext uri="{0D108BD9-81ED-4DB2-BD59-A6C34878D82A}">
                    <a16:rowId xmlns:a16="http://schemas.microsoft.com/office/drawing/2014/main" xmlns="" val="1142459048"/>
                  </a:ext>
                </a:extLst>
              </a:tr>
            </a:tbl>
          </a:graphicData>
        </a:graphic>
      </p:graphicFrame>
    </p:spTree>
    <p:extLst>
      <p:ext uri="{BB962C8B-B14F-4D97-AF65-F5344CB8AC3E}">
        <p14:creationId xmlns:p14="http://schemas.microsoft.com/office/powerpoint/2010/main" val="3609491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1C86AD70-611A-A345-9FBA-152935D3E057}"/>
              </a:ext>
            </a:extLst>
          </p:cNvPr>
          <p:cNvGraphicFramePr>
            <a:graphicFrameLocks noGrp="1"/>
          </p:cNvGraphicFramePr>
          <p:nvPr>
            <p:extLst/>
          </p:nvPr>
        </p:nvGraphicFramePr>
        <p:xfrm>
          <a:off x="-1" y="857250"/>
          <a:ext cx="9036426" cy="4710506"/>
        </p:xfrm>
        <a:graphic>
          <a:graphicData uri="http://schemas.openxmlformats.org/drawingml/2006/table">
            <a:tbl>
              <a:tblPr firstRow="1" bandRow="1">
                <a:tableStyleId>{F5AB1C69-6EDB-4FF4-983F-18BD219EF322}</a:tableStyleId>
              </a:tblPr>
              <a:tblGrid>
                <a:gridCol w="1290918">
                  <a:extLst>
                    <a:ext uri="{9D8B030D-6E8A-4147-A177-3AD203B41FA5}">
                      <a16:colId xmlns:a16="http://schemas.microsoft.com/office/drawing/2014/main" xmlns="" val="1910633829"/>
                    </a:ext>
                  </a:extLst>
                </a:gridCol>
                <a:gridCol w="1290918">
                  <a:extLst>
                    <a:ext uri="{9D8B030D-6E8A-4147-A177-3AD203B41FA5}">
                      <a16:colId xmlns:a16="http://schemas.microsoft.com/office/drawing/2014/main" xmlns="" val="466802303"/>
                    </a:ext>
                  </a:extLst>
                </a:gridCol>
                <a:gridCol w="1290918">
                  <a:extLst>
                    <a:ext uri="{9D8B030D-6E8A-4147-A177-3AD203B41FA5}">
                      <a16:colId xmlns:a16="http://schemas.microsoft.com/office/drawing/2014/main" xmlns="" val="2608878400"/>
                    </a:ext>
                  </a:extLst>
                </a:gridCol>
                <a:gridCol w="1290918">
                  <a:extLst>
                    <a:ext uri="{9D8B030D-6E8A-4147-A177-3AD203B41FA5}">
                      <a16:colId xmlns:a16="http://schemas.microsoft.com/office/drawing/2014/main" xmlns="" val="1184905905"/>
                    </a:ext>
                  </a:extLst>
                </a:gridCol>
                <a:gridCol w="1290918">
                  <a:extLst>
                    <a:ext uri="{9D8B030D-6E8A-4147-A177-3AD203B41FA5}">
                      <a16:colId xmlns:a16="http://schemas.microsoft.com/office/drawing/2014/main" xmlns="" val="646979234"/>
                    </a:ext>
                  </a:extLst>
                </a:gridCol>
                <a:gridCol w="1290918">
                  <a:extLst>
                    <a:ext uri="{9D8B030D-6E8A-4147-A177-3AD203B41FA5}">
                      <a16:colId xmlns:a16="http://schemas.microsoft.com/office/drawing/2014/main" xmlns="" val="4004526346"/>
                    </a:ext>
                  </a:extLst>
                </a:gridCol>
                <a:gridCol w="1290918">
                  <a:extLst>
                    <a:ext uri="{9D8B030D-6E8A-4147-A177-3AD203B41FA5}">
                      <a16:colId xmlns:a16="http://schemas.microsoft.com/office/drawing/2014/main" xmlns="" val="1522086480"/>
                    </a:ext>
                  </a:extLst>
                </a:gridCol>
              </a:tblGrid>
              <a:tr h="619699">
                <a:tc>
                  <a:txBody>
                    <a:bodyPr/>
                    <a:lstStyle/>
                    <a:p>
                      <a:r>
                        <a:rPr lang="en-US" sz="1000" dirty="0"/>
                        <a:t>Best adaptation options</a:t>
                      </a:r>
                    </a:p>
                  </a:txBody>
                  <a:tcPr marL="68580" marR="68580" marT="34290" marB="34290"/>
                </a:tc>
                <a:tc>
                  <a:txBody>
                    <a:bodyPr/>
                    <a:lstStyle/>
                    <a:p>
                      <a:r>
                        <a:rPr lang="en-US" sz="1000" dirty="0"/>
                        <a:t>Effectiveness</a:t>
                      </a:r>
                    </a:p>
                  </a:txBody>
                  <a:tcPr marL="68580" marR="68580" marT="34290" marB="34290"/>
                </a:tc>
                <a:tc>
                  <a:txBody>
                    <a:bodyPr/>
                    <a:lstStyle/>
                    <a:p>
                      <a:r>
                        <a:rPr lang="en-US" sz="1000" dirty="0"/>
                        <a:t>Cost</a:t>
                      </a:r>
                    </a:p>
                  </a:txBody>
                  <a:tcPr marL="68580" marR="68580" marT="34290" marB="34290"/>
                </a:tc>
                <a:tc>
                  <a:txBody>
                    <a:bodyPr/>
                    <a:lstStyle/>
                    <a:p>
                      <a:r>
                        <a:rPr lang="en-US" sz="1000" dirty="0"/>
                        <a:t>Feasibility</a:t>
                      </a:r>
                    </a:p>
                  </a:txBody>
                  <a:tcPr marL="68580" marR="68580" marT="34290" marB="34290"/>
                </a:tc>
                <a:tc>
                  <a:txBody>
                    <a:bodyPr/>
                    <a:lstStyle/>
                    <a:p>
                      <a:r>
                        <a:rPr lang="en-US" sz="1000" dirty="0"/>
                        <a:t>Regret/No regret</a:t>
                      </a:r>
                    </a:p>
                  </a:txBody>
                  <a:tcPr marL="68580" marR="68580" marT="34290" marB="34290"/>
                </a:tc>
                <a:tc>
                  <a:txBody>
                    <a:bodyPr/>
                    <a:lstStyle/>
                    <a:p>
                      <a:r>
                        <a:rPr lang="en-US" sz="1000" dirty="0"/>
                        <a:t>Overall evaluation</a:t>
                      </a:r>
                    </a:p>
                  </a:txBody>
                  <a:tcPr marL="68580" marR="68580" marT="34290" marB="34290"/>
                </a:tc>
                <a:tc>
                  <a:txBody>
                    <a:bodyPr/>
                    <a:lstStyle/>
                    <a:p>
                      <a:r>
                        <a:rPr lang="en-US" sz="1000" dirty="0"/>
                        <a:t>Mitigation potential (+/0/-)</a:t>
                      </a:r>
                    </a:p>
                  </a:txBody>
                  <a:tcPr marL="68580" marR="68580" marT="34290" marB="34290"/>
                </a:tc>
                <a:extLst>
                  <a:ext uri="{0D108BD9-81ED-4DB2-BD59-A6C34878D82A}">
                    <a16:rowId xmlns:a16="http://schemas.microsoft.com/office/drawing/2014/main" xmlns="" val="4134908505"/>
                  </a:ext>
                </a:extLst>
              </a:tr>
              <a:tr h="15492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sng" dirty="0"/>
                        <a:t>Training</a:t>
                      </a:r>
                      <a:r>
                        <a:rPr lang="en-US" sz="1000" dirty="0"/>
                        <a:t> on sheltered farming including cultivation practices, irrigation and fertigation</a:t>
                      </a:r>
                    </a:p>
                  </a:txBody>
                  <a:tcPr marL="68580" marR="68580" marT="34290" marB="34290"/>
                </a:tc>
                <a:tc>
                  <a:txBody>
                    <a:bodyPr/>
                    <a:lstStyle/>
                    <a:p>
                      <a:r>
                        <a:rPr lang="en-US" sz="1800" dirty="0"/>
                        <a:t>4</a:t>
                      </a:r>
                    </a:p>
                  </a:txBody>
                  <a:tcPr marL="68580" marR="68580" marT="34290" marB="34290"/>
                </a:tc>
                <a:tc>
                  <a:txBody>
                    <a:bodyPr/>
                    <a:lstStyle/>
                    <a:p>
                      <a:r>
                        <a:rPr lang="en-US" sz="1800" dirty="0"/>
                        <a:t>4</a:t>
                      </a:r>
                    </a:p>
                  </a:txBody>
                  <a:tcPr marL="68580" marR="68580" marT="34290" marB="34290"/>
                </a:tc>
                <a:tc>
                  <a:txBody>
                    <a:bodyPr/>
                    <a:lstStyle/>
                    <a:p>
                      <a:r>
                        <a:rPr lang="en-US" sz="1800" dirty="0"/>
                        <a:t>5</a:t>
                      </a:r>
                    </a:p>
                  </a:txBody>
                  <a:tcPr marL="68580" marR="68580" marT="34290" marB="34290"/>
                </a:tc>
                <a:tc>
                  <a:txBody>
                    <a:bodyPr/>
                    <a:lstStyle/>
                    <a:p>
                      <a:r>
                        <a:rPr lang="en-US" sz="1800" dirty="0"/>
                        <a:t>5</a:t>
                      </a:r>
                    </a:p>
                  </a:txBody>
                  <a:tcPr marL="68580" marR="68580" marT="34290" marB="34290"/>
                </a:tc>
                <a:tc>
                  <a:txBody>
                    <a:bodyPr/>
                    <a:lstStyle/>
                    <a:p>
                      <a:r>
                        <a:rPr lang="en-US" sz="2400" b="1" dirty="0">
                          <a:solidFill>
                            <a:srgbClr val="FF0000"/>
                          </a:solidFill>
                        </a:rPr>
                        <a:t>18/20</a:t>
                      </a:r>
                    </a:p>
                  </a:txBody>
                  <a:tcPr marL="68580" marR="68580" marT="34290" marB="34290"/>
                </a:tc>
                <a:tc>
                  <a:txBody>
                    <a:bodyPr/>
                    <a:lstStyle/>
                    <a:p>
                      <a:r>
                        <a:rPr lang="en-US" sz="1800" dirty="0"/>
                        <a:t>0</a:t>
                      </a:r>
                    </a:p>
                  </a:txBody>
                  <a:tcPr marL="68580" marR="68580" marT="34290" marB="34290"/>
                </a:tc>
                <a:extLst>
                  <a:ext uri="{0D108BD9-81ED-4DB2-BD59-A6C34878D82A}">
                    <a16:rowId xmlns:a16="http://schemas.microsoft.com/office/drawing/2014/main" xmlns="" val="2526461206"/>
                  </a:ext>
                </a:extLst>
              </a:tr>
              <a:tr h="619699">
                <a:tc>
                  <a:txBody>
                    <a:bodyPr/>
                    <a:lstStyle/>
                    <a:p>
                      <a:r>
                        <a:rPr lang="en-US" sz="1000" b="1" u="sng" dirty="0"/>
                        <a:t>Training</a:t>
                      </a:r>
                      <a:r>
                        <a:rPr lang="en-US" sz="1000" dirty="0"/>
                        <a:t> on rain-water harvesting </a:t>
                      </a:r>
                    </a:p>
                  </a:txBody>
                  <a:tcPr marL="68580" marR="68580" marT="34290" marB="34290"/>
                </a:tc>
                <a:tc>
                  <a:txBody>
                    <a:bodyPr/>
                    <a:lstStyle/>
                    <a:p>
                      <a:r>
                        <a:rPr lang="en-US" sz="1800" dirty="0"/>
                        <a:t>4</a:t>
                      </a:r>
                    </a:p>
                  </a:txBody>
                  <a:tcPr marL="68580" marR="68580" marT="34290" marB="34290"/>
                </a:tc>
                <a:tc>
                  <a:txBody>
                    <a:bodyPr/>
                    <a:lstStyle/>
                    <a:p>
                      <a:r>
                        <a:rPr lang="en-US" sz="1800" dirty="0"/>
                        <a:t>4</a:t>
                      </a:r>
                    </a:p>
                  </a:txBody>
                  <a:tcPr marL="68580" marR="68580" marT="34290" marB="34290"/>
                </a:tc>
                <a:tc>
                  <a:txBody>
                    <a:bodyPr/>
                    <a:lstStyle/>
                    <a:p>
                      <a:r>
                        <a:rPr lang="en-US" sz="1800" dirty="0"/>
                        <a:t>5</a:t>
                      </a:r>
                    </a:p>
                  </a:txBody>
                  <a:tcPr marL="68580" marR="68580" marT="34290" marB="34290"/>
                </a:tc>
                <a:tc>
                  <a:txBody>
                    <a:bodyPr/>
                    <a:lstStyle/>
                    <a:p>
                      <a:r>
                        <a:rPr lang="en-US" sz="1800" dirty="0"/>
                        <a:t>5</a:t>
                      </a:r>
                    </a:p>
                  </a:txBody>
                  <a:tcPr marL="68580" marR="68580" marT="34290" marB="34290"/>
                </a:tc>
                <a:tc>
                  <a:txBody>
                    <a:bodyPr/>
                    <a:lstStyle/>
                    <a:p>
                      <a:r>
                        <a:rPr lang="en-US" sz="2400" b="1" dirty="0">
                          <a:solidFill>
                            <a:srgbClr val="FF0000"/>
                          </a:solidFill>
                        </a:rPr>
                        <a:t>18/20</a:t>
                      </a:r>
                    </a:p>
                  </a:txBody>
                  <a:tcPr marL="68580" marR="68580" marT="34290" marB="34290"/>
                </a:tc>
                <a:tc>
                  <a:txBody>
                    <a:bodyPr/>
                    <a:lstStyle/>
                    <a:p>
                      <a:r>
                        <a:rPr lang="en-US" sz="1800" dirty="0"/>
                        <a:t>0</a:t>
                      </a:r>
                    </a:p>
                  </a:txBody>
                  <a:tcPr marL="68580" marR="68580" marT="34290" marB="34290"/>
                </a:tc>
                <a:extLst>
                  <a:ext uri="{0D108BD9-81ED-4DB2-BD59-A6C34878D82A}">
                    <a16:rowId xmlns:a16="http://schemas.microsoft.com/office/drawing/2014/main" xmlns="" val="2568955448"/>
                  </a:ext>
                </a:extLst>
              </a:tr>
              <a:tr h="620493">
                <a:tc>
                  <a:txBody>
                    <a:bodyPr/>
                    <a:lstStyle/>
                    <a:p>
                      <a:r>
                        <a:rPr lang="en-US" sz="1000" b="1" u="sng" dirty="0"/>
                        <a:t>Training</a:t>
                      </a:r>
                      <a:r>
                        <a:rPr lang="en-US" sz="1000" dirty="0"/>
                        <a:t> on tomato processing </a:t>
                      </a:r>
                    </a:p>
                  </a:txBody>
                  <a:tcPr marL="68580" marR="68580" marT="34290" marB="34290"/>
                </a:tc>
                <a:tc>
                  <a:txBody>
                    <a:bodyPr/>
                    <a:lstStyle/>
                    <a:p>
                      <a:r>
                        <a:rPr lang="en-US" sz="1800" dirty="0"/>
                        <a:t>4</a:t>
                      </a:r>
                    </a:p>
                    <a:p>
                      <a:endParaRPr lang="en-US" sz="1800" dirty="0"/>
                    </a:p>
                  </a:txBody>
                  <a:tcPr marL="68580" marR="68580" marT="34290" marB="34290"/>
                </a:tc>
                <a:tc>
                  <a:txBody>
                    <a:bodyPr/>
                    <a:lstStyle/>
                    <a:p>
                      <a:r>
                        <a:rPr lang="en-US" sz="1800" dirty="0"/>
                        <a:t>4</a:t>
                      </a:r>
                    </a:p>
                    <a:p>
                      <a:endParaRPr lang="en-US" sz="1800" dirty="0"/>
                    </a:p>
                  </a:txBody>
                  <a:tcPr marL="68580" marR="68580" marT="34290" marB="34290"/>
                </a:tc>
                <a:tc>
                  <a:txBody>
                    <a:bodyPr/>
                    <a:lstStyle/>
                    <a:p>
                      <a:r>
                        <a:rPr lang="en-US" sz="1800" dirty="0"/>
                        <a:t>5</a:t>
                      </a:r>
                    </a:p>
                    <a:p>
                      <a:endParaRPr lang="en-US" sz="1800" dirty="0"/>
                    </a:p>
                  </a:txBody>
                  <a:tcPr marL="68580" marR="68580" marT="34290" marB="34290"/>
                </a:tc>
                <a:tc>
                  <a:txBody>
                    <a:bodyPr/>
                    <a:lstStyle/>
                    <a:p>
                      <a:r>
                        <a:rPr lang="en-US" sz="1800" dirty="0"/>
                        <a:t>5</a:t>
                      </a:r>
                    </a:p>
                  </a:txBody>
                  <a:tcPr marL="68580" marR="68580" marT="34290" marB="34290"/>
                </a:tc>
                <a:tc>
                  <a:txBody>
                    <a:bodyPr/>
                    <a:lstStyle/>
                    <a:p>
                      <a:r>
                        <a:rPr lang="en-US" sz="2400" b="1" dirty="0">
                          <a:solidFill>
                            <a:srgbClr val="FF0000"/>
                          </a:solidFill>
                        </a:rPr>
                        <a:t>18/20</a:t>
                      </a:r>
                    </a:p>
                  </a:txBody>
                  <a:tcPr marL="68580" marR="68580" marT="34290" marB="34290"/>
                </a:tc>
                <a:tc>
                  <a:txBody>
                    <a:bodyPr/>
                    <a:lstStyle/>
                    <a:p>
                      <a:r>
                        <a:rPr lang="en-US" sz="1800" dirty="0"/>
                        <a:t>0</a:t>
                      </a:r>
                    </a:p>
                  </a:txBody>
                  <a:tcPr marL="68580" marR="68580" marT="34290" marB="34290"/>
                </a:tc>
                <a:extLst>
                  <a:ext uri="{0D108BD9-81ED-4DB2-BD59-A6C34878D82A}">
                    <a16:rowId xmlns:a16="http://schemas.microsoft.com/office/drawing/2014/main" xmlns="" val="2587226589"/>
                  </a:ext>
                </a:extLst>
              </a:tr>
              <a:tr h="13013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sng" dirty="0"/>
                        <a:t>Empowering</a:t>
                      </a:r>
                      <a:r>
                        <a:rPr lang="en-US" sz="1000" dirty="0"/>
                        <a:t> </a:t>
                      </a:r>
                      <a:r>
                        <a:rPr lang="en-US" sz="1000" b="1" u="sng" dirty="0"/>
                        <a:t>women</a:t>
                      </a:r>
                      <a:r>
                        <a:rPr lang="en-US" sz="1000" dirty="0"/>
                        <a:t> for value-addition of tomato</a:t>
                      </a:r>
                    </a:p>
                  </a:txBody>
                  <a:tcPr marL="68580" marR="68580" marT="34290" marB="34290"/>
                </a:tc>
                <a:tc>
                  <a:txBody>
                    <a:bodyPr/>
                    <a:lstStyle/>
                    <a:p>
                      <a:r>
                        <a:rPr lang="en-US" sz="1800" dirty="0"/>
                        <a:t>4</a:t>
                      </a:r>
                    </a:p>
                  </a:txBody>
                  <a:tcPr marL="68580" marR="68580" marT="34290" marB="34290"/>
                </a:tc>
                <a:tc>
                  <a:txBody>
                    <a:bodyPr/>
                    <a:lstStyle/>
                    <a:p>
                      <a:r>
                        <a:rPr lang="en-US" sz="1800" dirty="0"/>
                        <a:t>4</a:t>
                      </a:r>
                    </a:p>
                  </a:txBody>
                  <a:tcPr marL="68580" marR="68580" marT="34290" marB="34290"/>
                </a:tc>
                <a:tc>
                  <a:txBody>
                    <a:bodyPr/>
                    <a:lstStyle/>
                    <a:p>
                      <a:r>
                        <a:rPr lang="en-US" sz="1800" dirty="0"/>
                        <a:t>5</a:t>
                      </a:r>
                    </a:p>
                  </a:txBody>
                  <a:tcPr marL="68580" marR="68580" marT="34290" marB="34290"/>
                </a:tc>
                <a:tc>
                  <a:txBody>
                    <a:bodyPr/>
                    <a:lstStyle/>
                    <a:p>
                      <a:r>
                        <a:rPr lang="en-US" sz="1800" dirty="0"/>
                        <a:t>5</a:t>
                      </a:r>
                    </a:p>
                  </a:txBody>
                  <a:tcPr marL="68580" marR="68580" marT="34290" marB="34290"/>
                </a:tc>
                <a:tc>
                  <a:txBody>
                    <a:bodyPr/>
                    <a:lstStyle/>
                    <a:p>
                      <a:r>
                        <a:rPr lang="en-US" sz="2400" b="1" dirty="0">
                          <a:solidFill>
                            <a:srgbClr val="FF0000"/>
                          </a:solidFill>
                        </a:rPr>
                        <a:t>18/20</a:t>
                      </a:r>
                    </a:p>
                  </a:txBody>
                  <a:tcPr marL="68580" marR="68580" marT="34290" marB="34290"/>
                </a:tc>
                <a:tc>
                  <a:txBody>
                    <a:bodyPr/>
                    <a:lstStyle/>
                    <a:p>
                      <a:r>
                        <a:rPr lang="en-US" sz="1800" dirty="0"/>
                        <a:t>0</a:t>
                      </a:r>
                    </a:p>
                  </a:txBody>
                  <a:tcPr marL="68580" marR="68580" marT="34290" marB="34290"/>
                </a:tc>
                <a:extLst>
                  <a:ext uri="{0D108BD9-81ED-4DB2-BD59-A6C34878D82A}">
                    <a16:rowId xmlns:a16="http://schemas.microsoft.com/office/drawing/2014/main" xmlns="" val="1470052606"/>
                  </a:ext>
                </a:extLst>
              </a:tr>
            </a:tbl>
          </a:graphicData>
        </a:graphic>
      </p:graphicFrame>
    </p:spTree>
    <p:extLst>
      <p:ext uri="{BB962C8B-B14F-4D97-AF65-F5344CB8AC3E}">
        <p14:creationId xmlns:p14="http://schemas.microsoft.com/office/powerpoint/2010/main" val="24657531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2166EB-F3C0-D946-A57F-9C8E0FC20405}"/>
              </a:ext>
            </a:extLst>
          </p:cNvPr>
          <p:cNvSpPr>
            <a:spLocks noGrp="1"/>
          </p:cNvSpPr>
          <p:nvPr>
            <p:ph type="title"/>
          </p:nvPr>
        </p:nvSpPr>
        <p:spPr/>
        <p:txBody>
          <a:bodyPr>
            <a:noAutofit/>
          </a:bodyPr>
          <a:lstStyle/>
          <a:p>
            <a:r>
              <a:rPr lang="en-US" sz="3600" b="1" dirty="0"/>
              <a:t>So,</a:t>
            </a:r>
            <a:br>
              <a:rPr lang="en-US" sz="3600" b="1" dirty="0"/>
            </a:br>
            <a:r>
              <a:rPr lang="en-US" sz="3600" b="1" dirty="0"/>
              <a:t>why should GCF fund this project?</a:t>
            </a:r>
          </a:p>
        </p:txBody>
      </p:sp>
      <p:sp>
        <p:nvSpPr>
          <p:cNvPr id="4" name="Content Placeholder 3">
            <a:extLst>
              <a:ext uri="{FF2B5EF4-FFF2-40B4-BE49-F238E27FC236}">
                <a16:creationId xmlns:a16="http://schemas.microsoft.com/office/drawing/2014/main" xmlns="" id="{6BFEF186-9F29-7843-81DB-C322037B9355}"/>
              </a:ext>
            </a:extLst>
          </p:cNvPr>
          <p:cNvSpPr>
            <a:spLocks noGrp="1"/>
          </p:cNvSpPr>
          <p:nvPr>
            <p:ph idx="1"/>
          </p:nvPr>
        </p:nvSpPr>
        <p:spPr>
          <a:xfrm>
            <a:off x="3290708" y="518346"/>
            <a:ext cx="5601000" cy="4803328"/>
          </a:xfrm>
        </p:spPr>
        <p:txBody>
          <a:bodyPr>
            <a:noAutofit/>
          </a:bodyPr>
          <a:lstStyle/>
          <a:p>
            <a:r>
              <a:rPr lang="en-US" sz="1800" b="1" dirty="0">
                <a:latin typeface="Century Gothic" panose="020B0502020202020204" pitchFamily="34" charset="0"/>
              </a:rPr>
              <a:t>Climate change effects on our crop cultivation are unavoidable and already palpable!</a:t>
            </a:r>
          </a:p>
          <a:p>
            <a:r>
              <a:rPr lang="en-US" sz="1800" b="1" dirty="0">
                <a:latin typeface="Century Gothic" panose="020B0502020202020204" pitchFamily="34" charset="0"/>
              </a:rPr>
              <a:t>Tomatoes feature among the four main </a:t>
            </a:r>
            <a:r>
              <a:rPr lang="en-US" sz="1800" b="1" dirty="0" err="1">
                <a:latin typeface="Century Gothic" panose="020B0502020202020204" pitchFamily="34" charset="0"/>
              </a:rPr>
              <a:t>foodcrops</a:t>
            </a:r>
            <a:r>
              <a:rPr lang="en-US" sz="1800" b="1" dirty="0">
                <a:latin typeface="Century Gothic" panose="020B0502020202020204" pitchFamily="34" charset="0"/>
              </a:rPr>
              <a:t> in Mauritius in terms of volume of supply on the local market.</a:t>
            </a:r>
          </a:p>
          <a:p>
            <a:r>
              <a:rPr lang="en-US" sz="1800" b="1" dirty="0">
                <a:latin typeface="Century Gothic" panose="020B0502020202020204" pitchFamily="34" charset="0"/>
              </a:rPr>
              <a:t>Tomato cultivation is negatively affected by the following climatic variables: (</a:t>
            </a:r>
            <a:r>
              <a:rPr lang="en-US" sz="1800" b="1" dirty="0" err="1">
                <a:latin typeface="Century Gothic" panose="020B0502020202020204" pitchFamily="34" charset="0"/>
              </a:rPr>
              <a:t>i</a:t>
            </a:r>
            <a:r>
              <a:rPr lang="en-US" sz="1800" b="1" dirty="0">
                <a:latin typeface="Century Gothic" panose="020B0502020202020204" pitchFamily="34" charset="0"/>
              </a:rPr>
              <a:t>) precipitation and (ii) temperature</a:t>
            </a:r>
          </a:p>
          <a:p>
            <a:r>
              <a:rPr lang="en-US" sz="1800" b="1" dirty="0">
                <a:latin typeface="Century Gothic" panose="020B0502020202020204" pitchFamily="34" charset="0"/>
              </a:rPr>
              <a:t>The main climatic hazards for tomato cultivation in the North are (</a:t>
            </a:r>
            <a:r>
              <a:rPr lang="en-US" sz="1800" b="1" dirty="0" err="1">
                <a:latin typeface="Century Gothic" panose="020B0502020202020204" pitchFamily="34" charset="0"/>
              </a:rPr>
              <a:t>i</a:t>
            </a:r>
            <a:r>
              <a:rPr lang="en-US" sz="1800" b="1" dirty="0">
                <a:latin typeface="Century Gothic" panose="020B0502020202020204" pitchFamily="34" charset="0"/>
              </a:rPr>
              <a:t>) heavy rainfall, (ii) flooding, (iii) drought and (iv) high temperature</a:t>
            </a:r>
          </a:p>
        </p:txBody>
      </p:sp>
      <p:pic>
        <p:nvPicPr>
          <p:cNvPr id="5" name="Picture 4">
            <a:extLst>
              <a:ext uri="{FF2B5EF4-FFF2-40B4-BE49-F238E27FC236}">
                <a16:creationId xmlns:a16="http://schemas.microsoft.com/office/drawing/2014/main" xmlns="" id="{F4517F1E-B982-C94C-AD60-D62AA93A05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49670" y="4873357"/>
            <a:ext cx="1694330" cy="1127393"/>
          </a:xfrm>
          <a:prstGeom prst="rect">
            <a:avLst/>
          </a:prstGeom>
        </p:spPr>
      </p:pic>
    </p:spTree>
    <p:extLst>
      <p:ext uri="{BB962C8B-B14F-4D97-AF65-F5344CB8AC3E}">
        <p14:creationId xmlns:p14="http://schemas.microsoft.com/office/powerpoint/2010/main" val="29537024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2166EB-F3C0-D946-A57F-9C8E0FC20405}"/>
              </a:ext>
            </a:extLst>
          </p:cNvPr>
          <p:cNvSpPr>
            <a:spLocks noGrp="1"/>
          </p:cNvSpPr>
          <p:nvPr>
            <p:ph type="title"/>
          </p:nvPr>
        </p:nvSpPr>
        <p:spPr/>
        <p:txBody>
          <a:bodyPr>
            <a:noAutofit/>
          </a:bodyPr>
          <a:lstStyle/>
          <a:p>
            <a:r>
              <a:rPr lang="en-US" sz="3600" b="1" dirty="0"/>
              <a:t>So why should GCF fund this project?</a:t>
            </a:r>
          </a:p>
        </p:txBody>
      </p:sp>
      <p:sp>
        <p:nvSpPr>
          <p:cNvPr id="4" name="Content Placeholder 3">
            <a:extLst>
              <a:ext uri="{FF2B5EF4-FFF2-40B4-BE49-F238E27FC236}">
                <a16:creationId xmlns:a16="http://schemas.microsoft.com/office/drawing/2014/main" xmlns="" id="{6BFEF186-9F29-7843-81DB-C322037B9355}"/>
              </a:ext>
            </a:extLst>
          </p:cNvPr>
          <p:cNvSpPr>
            <a:spLocks noGrp="1"/>
          </p:cNvSpPr>
          <p:nvPr>
            <p:ph idx="1"/>
          </p:nvPr>
        </p:nvSpPr>
        <p:spPr>
          <a:xfrm>
            <a:off x="3448871" y="377695"/>
            <a:ext cx="5601000" cy="4803328"/>
          </a:xfrm>
        </p:spPr>
        <p:txBody>
          <a:bodyPr>
            <a:noAutofit/>
          </a:bodyPr>
          <a:lstStyle/>
          <a:p>
            <a:r>
              <a:rPr lang="en-US" sz="1800" b="1" dirty="0">
                <a:latin typeface="Century Gothic" panose="020B0502020202020204" pitchFamily="34" charset="0"/>
              </a:rPr>
              <a:t>In order to climate-proof tomato cultivation and maintain the same level of productivity under adverse climatic conditions, we need to invest in a multi-pronged adaptive approach</a:t>
            </a:r>
          </a:p>
          <a:p>
            <a:r>
              <a:rPr lang="en-US" sz="1800" b="1" dirty="0">
                <a:latin typeface="Century Gothic" panose="020B0502020202020204" pitchFamily="34" charset="0"/>
              </a:rPr>
              <a:t>This four-pronged approach involves investing in technical measures and research, putting in place an enabling policy for tomato growers and building in capacity in all actors involved in the tomato value chain.</a:t>
            </a:r>
          </a:p>
        </p:txBody>
      </p:sp>
      <p:pic>
        <p:nvPicPr>
          <p:cNvPr id="6" name="Picture 5">
            <a:extLst>
              <a:ext uri="{FF2B5EF4-FFF2-40B4-BE49-F238E27FC236}">
                <a16:creationId xmlns:a16="http://schemas.microsoft.com/office/drawing/2014/main" xmlns="" id="{67E70F1F-D455-6347-A4C5-0F38BAB8D9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80107" y="4361295"/>
            <a:ext cx="2463893" cy="1639455"/>
          </a:xfrm>
          <a:prstGeom prst="rect">
            <a:avLst/>
          </a:prstGeom>
        </p:spPr>
      </p:pic>
    </p:spTree>
    <p:extLst>
      <p:ext uri="{BB962C8B-B14F-4D97-AF65-F5344CB8AC3E}">
        <p14:creationId xmlns:p14="http://schemas.microsoft.com/office/powerpoint/2010/main" val="185088034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57250"/>
            <a:ext cx="9144000" cy="5143500"/>
          </a:xfrm>
          <a:prstGeom prst="rect">
            <a:avLst/>
          </a:prstGeom>
        </p:spPr>
      </p:pic>
      <p:sp>
        <p:nvSpPr>
          <p:cNvPr id="4" name="Rectangle 3"/>
          <p:cNvSpPr/>
          <p:nvPr/>
        </p:nvSpPr>
        <p:spPr>
          <a:xfrm>
            <a:off x="0" y="5091418"/>
            <a:ext cx="9144000" cy="923330"/>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342900" fontAlgn="auto">
              <a:spcBef>
                <a:spcPts val="0"/>
              </a:spcBef>
              <a:spcAft>
                <a:spcPts val="0"/>
              </a:spcAft>
              <a:defRPr/>
            </a:pPr>
            <a:r>
              <a:rPr lang="en-US" sz="2700" b="1" spc="38" dirty="0">
                <a:ln w="11430"/>
                <a:solidFill>
                  <a:srgbClr val="FF0000"/>
                </a:solidFill>
                <a:effectLst>
                  <a:outerShdw blurRad="76200" dist="50800" dir="5400000" algn="tl" rotWithShape="0">
                    <a:srgbClr val="000000">
                      <a:alpha val="65000"/>
                    </a:srgbClr>
                  </a:outerShdw>
                </a:effectLst>
                <a:latin typeface="Rockwell" panose="02060603020205020403"/>
                <a:cs typeface="+mn-cs"/>
              </a:rPr>
              <a:t>Thank you for </a:t>
            </a:r>
          </a:p>
          <a:p>
            <a:pPr algn="ctr" defTabSz="342900" fontAlgn="auto">
              <a:spcBef>
                <a:spcPts val="0"/>
              </a:spcBef>
              <a:spcAft>
                <a:spcPts val="0"/>
              </a:spcAft>
              <a:defRPr/>
            </a:pPr>
            <a:r>
              <a:rPr lang="en-US" sz="2700" b="1" spc="38" dirty="0">
                <a:ln w="11430"/>
                <a:solidFill>
                  <a:srgbClr val="FF0000"/>
                </a:solidFill>
                <a:effectLst>
                  <a:outerShdw blurRad="76200" dist="50800" dir="5400000" algn="tl" rotWithShape="0">
                    <a:srgbClr val="000000">
                      <a:alpha val="65000"/>
                    </a:srgbClr>
                  </a:outerShdw>
                </a:effectLst>
                <a:latin typeface="Rockwell" panose="02060603020205020403"/>
                <a:cs typeface="+mn-cs"/>
              </a:rPr>
              <a:t>your attention</a:t>
            </a:r>
          </a:p>
        </p:txBody>
      </p:sp>
    </p:spTree>
    <p:extLst>
      <p:ext uri="{BB962C8B-B14F-4D97-AF65-F5344CB8AC3E}">
        <p14:creationId xmlns:p14="http://schemas.microsoft.com/office/powerpoint/2010/main" val="287829976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5300" y="0"/>
            <a:ext cx="8153400" cy="1143000"/>
          </a:xfrm>
        </p:spPr>
        <p:txBody>
          <a:bodyPr/>
          <a:lstStyle/>
          <a:p>
            <a:r>
              <a:rPr lang="en-GB" sz="3600" dirty="0"/>
              <a:t>Q&amp;A Final presentation</a:t>
            </a:r>
            <a:br>
              <a:rPr lang="en-GB" sz="3600" dirty="0"/>
            </a:br>
            <a:r>
              <a:rPr lang="en-GB" sz="3600" dirty="0"/>
              <a:t>Tomato</a:t>
            </a:r>
          </a:p>
        </p:txBody>
      </p:sp>
      <p:cxnSp>
        <p:nvCxnSpPr>
          <p:cNvPr id="3" name="Gerader Verbinder 2"/>
          <p:cNvCxnSpPr/>
          <p:nvPr/>
        </p:nvCxnSpPr>
        <p:spPr>
          <a:xfrm>
            <a:off x="0" y="1128131"/>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4" name="Foliennummernplatzhalter 3"/>
          <p:cNvSpPr>
            <a:spLocks noGrp="1"/>
          </p:cNvSpPr>
          <p:nvPr>
            <p:ph type="sldNum" sz="quarter" idx="12"/>
          </p:nvPr>
        </p:nvSpPr>
        <p:spPr/>
        <p:txBody>
          <a:bodyPr/>
          <a:lstStyle/>
          <a:p>
            <a:pPr>
              <a:defRPr/>
            </a:pPr>
            <a:fld id="{034DBEFC-2DBA-43BF-8C56-FABC31E27A4D}" type="slidenum">
              <a:rPr lang="en-US" smtClean="0"/>
              <a:pPr>
                <a:defRPr/>
              </a:pPr>
              <a:t>99</a:t>
            </a:fld>
            <a:endParaRPr lang="en-US"/>
          </a:p>
        </p:txBody>
      </p:sp>
      <p:sp>
        <p:nvSpPr>
          <p:cNvPr id="5" name="Rechteck 4">
            <a:extLst>
              <a:ext uri="{FF2B5EF4-FFF2-40B4-BE49-F238E27FC236}">
                <a16:creationId xmlns:a16="http://schemas.microsoft.com/office/drawing/2014/main" xmlns="" id="{719A0467-F678-4441-BCCE-AC8C80A4B68C}"/>
              </a:ext>
            </a:extLst>
          </p:cNvPr>
          <p:cNvSpPr/>
          <p:nvPr/>
        </p:nvSpPr>
        <p:spPr>
          <a:xfrm>
            <a:off x="-3313" y="1546576"/>
            <a:ext cx="9144000" cy="4391330"/>
          </a:xfrm>
          <a:prstGeom prst="rect">
            <a:avLst/>
          </a:prstGeom>
        </p:spPr>
        <p:txBody>
          <a:bodyPr wrap="square">
            <a:spAutoFit/>
          </a:bodyPr>
          <a:lstStyle/>
          <a:p>
            <a:pPr marL="342900" lvl="0" indent="-342900" algn="just">
              <a:lnSpc>
                <a:spcPct val="120000"/>
              </a:lnSpc>
              <a:spcAft>
                <a:spcPts val="0"/>
              </a:spcAft>
              <a:buFont typeface="Calibri" panose="020F050202020403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Incentives here are tied to adopting certain practices – that is good, rather than just giving incentives with a goal (as in the lychee case)</a:t>
            </a:r>
            <a:endParaRPr lang="de-D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Keen to see value for money – how many people with benefit</a:t>
            </a:r>
            <a:endParaRPr lang="de-D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With drought and temperature tolerant varieties – would the mitigation potential not be positive? You use pesticides and fertiliser. …. </a:t>
            </a:r>
            <a:endParaRPr lang="de-DE"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Aft>
                <a:spcPts val="0"/>
              </a:spcAft>
              <a:buFont typeface="Courier New" panose="02070309020205020404" pitchFamily="49" charset="0"/>
              <a:buChar char="o"/>
            </a:pPr>
            <a:r>
              <a:rPr lang="en-GB" dirty="0">
                <a:latin typeface="Calibri" panose="020F0502020204030204" pitchFamily="34" charset="0"/>
                <a:ea typeface="Calibri" panose="020F0502020204030204" pitchFamily="34" charset="0"/>
                <a:cs typeface="Times New Roman" panose="02020603050405020304" pitchFamily="18" charset="0"/>
              </a:rPr>
              <a:t>No…..</a:t>
            </a:r>
            <a:endParaRPr lang="de-D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Do we have the right varieties already?</a:t>
            </a:r>
            <a:endParaRPr lang="de-DE"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Aft>
                <a:spcPts val="0"/>
              </a:spcAft>
              <a:buFont typeface="Courier New" panose="02070309020205020404" pitchFamily="49" charset="0"/>
              <a:buChar char="o"/>
            </a:pPr>
            <a:r>
              <a:rPr lang="en-GB" dirty="0">
                <a:latin typeface="Calibri" panose="020F0502020204030204" pitchFamily="34" charset="0"/>
                <a:ea typeface="Calibri" panose="020F0502020204030204" pitchFamily="34" charset="0"/>
                <a:cs typeface="Times New Roman" panose="02020603050405020304" pitchFamily="18" charset="0"/>
              </a:rPr>
              <a:t>These varieties do not yet exist – they are not yet performing well enough in the field – these are still to be developed</a:t>
            </a:r>
            <a:endParaRPr lang="de-D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SMS alert – meteorological data needs to be bought from the met services, FAREI already provides disease alerts, why not use that system</a:t>
            </a:r>
            <a:endParaRPr lang="de-D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We already offer trainings in the way that you are suggesting, so what is new?</a:t>
            </a:r>
            <a:endParaRPr lang="de-DE"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Aft>
                <a:spcPts val="600"/>
              </a:spcAft>
              <a:buFont typeface="Courier New" panose="02070309020205020404" pitchFamily="49" charset="0"/>
              <a:buChar char="o"/>
            </a:pPr>
            <a:r>
              <a:rPr lang="en-GB" dirty="0">
                <a:latin typeface="Calibri" panose="020F0502020204030204" pitchFamily="34" charset="0"/>
                <a:ea typeface="Calibri" panose="020F0502020204030204" pitchFamily="34" charset="0"/>
                <a:cs typeface="Times New Roman" panose="02020603050405020304" pitchFamily="18" charset="0"/>
              </a:rPr>
              <a:t>We need to do this in a more timely manner</a:t>
            </a:r>
            <a:endParaRPr lang="de-D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889721"/>
      </p:ext>
    </p:extLst>
  </p:cSld>
  <p:clrMapOvr>
    <a:masterClrMapping/>
  </p:clrMapOvr>
</p:sld>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xmlns="" name="Atlas" id="{5156B0E4-0EB1-49FE-A26B-15F6F698AEC6}" vid="{508F7963-D0B5-43F7-BB2C-FCE3009C08EC}"/>
    </a:ext>
  </a:extLst>
</a:theme>
</file>

<file path=ppt/theme/theme3.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12746</Words>
  <Application>Microsoft Office PowerPoint</Application>
  <PresentationFormat>Bildschirmpräsentation (4:3)</PresentationFormat>
  <Paragraphs>1086</Paragraphs>
  <Slides>127</Slides>
  <Notes>63</Notes>
  <HiddenSlides>0</HiddenSlides>
  <MMClips>0</MMClips>
  <ScaleCrop>false</ScaleCrop>
  <HeadingPairs>
    <vt:vector size="4" baseType="variant">
      <vt:variant>
        <vt:lpstr>Design</vt:lpstr>
      </vt:variant>
      <vt:variant>
        <vt:i4>3</vt:i4>
      </vt:variant>
      <vt:variant>
        <vt:lpstr>Folientitel</vt:lpstr>
      </vt:variant>
      <vt:variant>
        <vt:i4>127</vt:i4>
      </vt:variant>
    </vt:vector>
  </HeadingPairs>
  <TitlesOfParts>
    <vt:vector size="130" baseType="lpstr">
      <vt:lpstr>Office Theme</vt:lpstr>
      <vt:lpstr>Atlas</vt:lpstr>
      <vt:lpstr>Organic</vt:lpstr>
      <vt:lpstr>Training  on “Tackling Climate Change in Agriculture: Approaches to Adaptation and Climate Smart Agriculture in the SADC Region”</vt:lpstr>
      <vt:lpstr>Our group</vt:lpstr>
      <vt:lpstr>Programme</vt:lpstr>
      <vt:lpstr>Objectives and participants </vt:lpstr>
      <vt:lpstr>Day 1 - Overview </vt:lpstr>
      <vt:lpstr>Day 1 </vt:lpstr>
      <vt:lpstr>Welcome Address by Shane Hardowar,  Senior Lecturer, FoA at the UoM </vt:lpstr>
      <vt:lpstr>Address by Associate Professor Daneshwar Puchooa, Dean of the FoA, University of Mauritius </vt:lpstr>
      <vt:lpstr>Welcome address and launching by Professor Dhanjay Jhurry,  CSK, Vice-Chancellor of the UoM </vt:lpstr>
      <vt:lpstr>Keynote speech by Dr. Wiebke Foerch,  GIZ-ACCRA programme </vt:lpstr>
      <vt:lpstr>Presentation 1: Climate Change, adaptation and mitigation by Catalina Berger, consultant </vt:lpstr>
      <vt:lpstr>Q&amp;A </vt:lpstr>
      <vt:lpstr>Presentation 2: CC projections and impacts in SADC with focus on Mauritus by Prof. Sunita Facknath, FoA, UoM</vt:lpstr>
      <vt:lpstr>Q&amp;A </vt:lpstr>
      <vt:lpstr>Presentation 3: Agriculture - victim, culprit and potentials for adaptation and mitigation  by Dr. Wiebke Foerch, GIZ</vt:lpstr>
      <vt:lpstr>Q&amp;A </vt:lpstr>
      <vt:lpstr>Presentation of case studies and  composition of working groups</vt:lpstr>
      <vt:lpstr>Day 2 - overview</vt:lpstr>
      <vt:lpstr>Presentation 4: CSA practices and technologies in Mauritius, by Shane Hardowar, FoA</vt:lpstr>
      <vt:lpstr>Q&amp;A</vt:lpstr>
      <vt:lpstr>Presentation 5: CSA overview  by Dr. Wiebke Foerch, GIZ</vt:lpstr>
      <vt:lpstr>Q &amp; A</vt:lpstr>
      <vt:lpstr>The Climate Proofing approach – Introduction and steps</vt:lpstr>
      <vt:lpstr>PowerPoint-Präsentation</vt:lpstr>
      <vt:lpstr>Module A Assess the risk Part 1: current situation</vt:lpstr>
      <vt:lpstr>Action learning Risk function </vt:lpstr>
      <vt:lpstr> Risk: The potential for consequences where something of value is at stake and where the outcome is uncertain, recognizing the diversity of values. Risk is often represented as probability of occurrence of hazardous events or trends multiplied by the impacts if these events or trends occur. Risk results from the interaction of vulnerability, exposure, and hazard. In this sense, the term risk primarily refers to the risks of climate-change impacts.  Hazard: The potential occurrence of a natural or human-induced physical event or trend or physical impact that may cause loss of life, injury or other health impacts, as well as damage and loss to property, infrastructure, livelihoods, service provision, ecosystems and environmental resources. In the IPCC AR5 report, the term hazard usually refers to climate related physical events or trends or their physical impacts.  Exposure: The presence of people, livelihoods, species or ecosystems, environmental functions, services and resources, infrastructure or economic, social, or cultural assets in places and settings that could be adversely affected.  Vulnerability: The propensity or predisposition to be adversely affected. Vulnerability encompasses a variety of concepts and elements including sensitivity or susceptibility to harm and lack of capacity to cope and adapt. Sensitivity: The degree to which a system or species is affected, either adversely or beneficially, by climate variability or change. The effect may be direct (e.g., a change in crop yield in response to a change in the mean, range, or variability of temperature) or indirect (e.g., damages caused by an increase in the frequency of coastal flooding due to sea level rise). Adaptive capacity: The ability of systems, institutions, humans, and other organisms to adjust to potential damage, to take advantage of opportunities, or to respond to consequences. Adaptation measures can 1. reduce sensitivity, 2. increase coping &amp; adaptive capacity (and 3. potentially reduce exposure)</vt:lpstr>
      <vt:lpstr>Module A Assess the risk Part 2 - future situation - I</vt:lpstr>
      <vt:lpstr>Module A Assess the risk Part 2 - future situation - II </vt:lpstr>
      <vt:lpstr>Module B Identifying adaptation options</vt:lpstr>
      <vt:lpstr>Levels and types of adaptation measures </vt:lpstr>
      <vt:lpstr>PowerPoint-Präsentation</vt:lpstr>
      <vt:lpstr>For a consistent overview, the results of the Climate Proofing exercise of the three cases studies are grouped together per case. </vt:lpstr>
      <vt:lpstr>PowerPoint-Präsentation</vt:lpstr>
      <vt:lpstr>Module A – current situation  Case 1: Livestock</vt:lpstr>
      <vt:lpstr>Module A – future situation  Case 1: Livestock</vt:lpstr>
      <vt:lpstr>Module B  Case 1: Livestock</vt:lpstr>
      <vt:lpstr>Module C Case 1: Livestock</vt:lpstr>
      <vt:lpstr>Presentation of final adaptation measures  Livestock</vt:lpstr>
      <vt:lpstr>Project  Small holder dairy farming in a humid livestock zone</vt:lpstr>
      <vt:lpstr>Outline</vt:lpstr>
      <vt:lpstr>      Profile of dairy system of interest      </vt:lpstr>
      <vt:lpstr>Development goal </vt:lpstr>
      <vt:lpstr>Climate Proofing Tool used</vt:lpstr>
      <vt:lpstr>Potential Climatic Hazards</vt:lpstr>
      <vt:lpstr>Potential Impacts</vt:lpstr>
      <vt:lpstr>Risk Assessment</vt:lpstr>
      <vt:lpstr>Adaptation Options</vt:lpstr>
      <vt:lpstr>Adaptation Options Identified</vt:lpstr>
      <vt:lpstr>Adaptation Options Identified</vt:lpstr>
      <vt:lpstr>Concluding Remarks </vt:lpstr>
      <vt:lpstr>PowerPoint-Präsentation</vt:lpstr>
      <vt:lpstr>Q &amp; A  Final presentation Livestock</vt:lpstr>
      <vt:lpstr>Action plan  Case 1 Livestock</vt:lpstr>
      <vt:lpstr>PowerPoint-Präsentation</vt:lpstr>
      <vt:lpstr>Module A.1 – current situation  Case 2: Litchi</vt:lpstr>
      <vt:lpstr>Module A.2 – future situation  Case 2: Litchi</vt:lpstr>
      <vt:lpstr>Module B  Case 2: Litchi</vt:lpstr>
      <vt:lpstr>Module C - Case 2: Litchi</vt:lpstr>
      <vt:lpstr>Presentation of final adaptation measures Litchi</vt:lpstr>
      <vt:lpstr>“Tackling Climate Change in Agriculture: Approaches to Adaptation and Climate Smart Agriculture </vt:lpstr>
      <vt:lpstr>Litchi Orchard Management at Calebasse in the North </vt:lpstr>
      <vt:lpstr>Sustainable Development Goal</vt:lpstr>
      <vt:lpstr>Litchi Production in Mauritius</vt:lpstr>
      <vt:lpstr>PowerPoint-Präsentation</vt:lpstr>
      <vt:lpstr>Climate Hazards the System might be exposed to</vt:lpstr>
      <vt:lpstr>Adaptation Measures</vt:lpstr>
      <vt:lpstr>How do policy measures answer our goal?</vt:lpstr>
      <vt:lpstr>Adaptation Measures</vt:lpstr>
      <vt:lpstr>How do technical measures answer our goal?</vt:lpstr>
      <vt:lpstr>Adaptation Measures</vt:lpstr>
      <vt:lpstr>How do research measures answer our goal?</vt:lpstr>
      <vt:lpstr>Adaptation Measures</vt:lpstr>
      <vt:lpstr>How do capacity building measures answer our goal?</vt:lpstr>
      <vt:lpstr>Mitigation Potential</vt:lpstr>
      <vt:lpstr>“Tackling Climate Change in Agriculture: Approaches to Adaptation and Climate Smart Agriculture </vt:lpstr>
      <vt:lpstr>Q &amp; A Litchi</vt:lpstr>
      <vt:lpstr>Action Plan Case 2: Litchi</vt:lpstr>
      <vt:lpstr>PowerPoint-Präsentation</vt:lpstr>
      <vt:lpstr>Module A.1 – current situation  Case 3: Tomato</vt:lpstr>
      <vt:lpstr>Module A.2 – future situation  Case 3: Tomato</vt:lpstr>
      <vt:lpstr>Module B - Case 3: Tomato</vt:lpstr>
      <vt:lpstr>Module C - Case 3: Tomato</vt:lpstr>
      <vt:lpstr>Presentation of final adaptation measures Tomato</vt:lpstr>
      <vt:lpstr>Case Study: Tomato</vt:lpstr>
      <vt:lpstr>What is our system of interest?</vt:lpstr>
      <vt:lpstr>What is our development goal?</vt:lpstr>
      <vt:lpstr>What are the climate hazards to which tomato cultivation in the North is exposed to?</vt:lpstr>
      <vt:lpstr>What are the high risk impacts on tomato cultivation in the North?</vt:lpstr>
      <vt:lpstr>Can climate-smart agriculture approaches be adopted for the tomato crop?</vt:lpstr>
      <vt:lpstr>What are our adaptation options?</vt:lpstr>
      <vt:lpstr>PowerPoint-Präsentation</vt:lpstr>
      <vt:lpstr>What are the best adaptation options for tomato cultivation in the North?</vt:lpstr>
      <vt:lpstr>PowerPoint-Präsentation</vt:lpstr>
      <vt:lpstr>PowerPoint-Präsentation</vt:lpstr>
      <vt:lpstr>So, why should GCF fund this project?</vt:lpstr>
      <vt:lpstr>So why should GCF fund this project?</vt:lpstr>
      <vt:lpstr>PowerPoint-Präsentation</vt:lpstr>
      <vt:lpstr>Q&amp;A Final presentation Tomato</vt:lpstr>
      <vt:lpstr>Action plan Case 3: Tomato</vt:lpstr>
      <vt:lpstr>Reflecting the overall  Climate Proofing process by participants</vt:lpstr>
      <vt:lpstr>Presentation 6: Climate change and marine environment by Dr. Satyam Bhoyroo, FoA</vt:lpstr>
      <vt:lpstr>Q&amp;A</vt:lpstr>
      <vt:lpstr>Presentation 7: Perception of CC by the Youth in Mauritius by Julia Carpouron, Student at the UoM</vt:lpstr>
      <vt:lpstr>Day 3 – overview </vt:lpstr>
      <vt:lpstr>Presentation 8: Nutrition-Sensitive Climate-Smart Agriculture (NSCSA) by Dr. Simba Sibanda, Food, Agriculture and Natural Resources Policy Analysis Network (FANRPAN)</vt:lpstr>
      <vt:lpstr>Q&amp;A</vt:lpstr>
      <vt:lpstr>Excursion to Plaine Magnien </vt:lpstr>
      <vt:lpstr>Impressions </vt:lpstr>
      <vt:lpstr>Day 4 - overview</vt:lpstr>
      <vt:lpstr>Recapitulation of the excursion – I </vt:lpstr>
      <vt:lpstr>Recapitulation of the excursion – II </vt:lpstr>
      <vt:lpstr>Presentation 9: Strategies in sustainable intensification of livestock production and its role in CSA by K. Boodhoo, FoA </vt:lpstr>
      <vt:lpstr>Q&amp;A</vt:lpstr>
      <vt:lpstr>Presentation 10: Protected cultivation: an alternative for farmers to adapt to effects of   CC by Navindra Boodia, FoA </vt:lpstr>
      <vt:lpstr>Presentation 11: CC in agriculture with a value chain perspective by Dr. Brinda Ramasawmy, FoA </vt:lpstr>
      <vt:lpstr>Q&amp;A</vt:lpstr>
      <vt:lpstr>Day 5 - overview</vt:lpstr>
      <vt:lpstr>Presentation 12: Carbon footprint in agriculture by Prof. B. Lalljee, FoA</vt:lpstr>
      <vt:lpstr>Q&amp;A</vt:lpstr>
      <vt:lpstr>Presentation 13: CCARDESA’s ICKM System  by Dr. Wiebke Förch, GIZ </vt:lpstr>
      <vt:lpstr>Final feedback round on how far the expectations of the participants were met - I  </vt:lpstr>
      <vt:lpstr>Final feedback round on how far the expectations of the participants were met - II  </vt:lpstr>
      <vt:lpstr>Final feedback round on how far the expectations of the participants were met - III  </vt:lpstr>
      <vt:lpstr>Daily evaluation </vt:lpstr>
      <vt:lpstr>For further information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"Tackling CC in Agriculture in SADC"</dc:title>
  <dc:creator>Catalina Berger</dc:creator>
  <cp:lastModifiedBy>UserLA4610</cp:lastModifiedBy>
  <cp:revision>582</cp:revision>
  <cp:lastPrinted>2017-10-04T12:46:33Z</cp:lastPrinted>
  <dcterms:created xsi:type="dcterms:W3CDTF">2006-08-16T00:00:00Z</dcterms:created>
  <dcterms:modified xsi:type="dcterms:W3CDTF">2019-01-16T06:49:32Z</dcterms:modified>
</cp:coreProperties>
</file>